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77"/>
  </p:notesMasterIdLst>
  <p:sldIdLst>
    <p:sldId id="515" r:id="rId2"/>
    <p:sldId id="375" r:id="rId3"/>
    <p:sldId id="262" r:id="rId4"/>
    <p:sldId id="286" r:id="rId5"/>
    <p:sldId id="287" r:id="rId6"/>
    <p:sldId id="288" r:id="rId7"/>
    <p:sldId id="300" r:id="rId8"/>
    <p:sldId id="296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84" r:id="rId18"/>
    <p:sldId id="532" r:id="rId19"/>
    <p:sldId id="534" r:id="rId20"/>
    <p:sldId id="535" r:id="rId21"/>
    <p:sldId id="537" r:id="rId22"/>
    <p:sldId id="536" r:id="rId23"/>
    <p:sldId id="538" r:id="rId24"/>
    <p:sldId id="539" r:id="rId25"/>
    <p:sldId id="540" r:id="rId26"/>
    <p:sldId id="541" r:id="rId27"/>
    <p:sldId id="543" r:id="rId28"/>
    <p:sldId id="544" r:id="rId29"/>
    <p:sldId id="545" r:id="rId30"/>
    <p:sldId id="546" r:id="rId31"/>
    <p:sldId id="547" r:id="rId32"/>
    <p:sldId id="548" r:id="rId33"/>
    <p:sldId id="542" r:id="rId34"/>
    <p:sldId id="550" r:id="rId35"/>
    <p:sldId id="551" r:id="rId36"/>
    <p:sldId id="552" r:id="rId37"/>
    <p:sldId id="553" r:id="rId38"/>
    <p:sldId id="554" r:id="rId39"/>
    <p:sldId id="386" r:id="rId40"/>
    <p:sldId id="387" r:id="rId41"/>
    <p:sldId id="388" r:id="rId42"/>
    <p:sldId id="389" r:id="rId43"/>
    <p:sldId id="394" r:id="rId44"/>
    <p:sldId id="516" r:id="rId45"/>
    <p:sldId id="517" r:id="rId46"/>
    <p:sldId id="518" r:id="rId47"/>
    <p:sldId id="519" r:id="rId48"/>
    <p:sldId id="520" r:id="rId49"/>
    <p:sldId id="521" r:id="rId50"/>
    <p:sldId id="522" r:id="rId51"/>
    <p:sldId id="523" r:id="rId52"/>
    <p:sldId id="524" r:id="rId53"/>
    <p:sldId id="525" r:id="rId54"/>
    <p:sldId id="526" r:id="rId55"/>
    <p:sldId id="527" r:id="rId56"/>
    <p:sldId id="312" r:id="rId57"/>
    <p:sldId id="528" r:id="rId58"/>
    <p:sldId id="314" r:id="rId59"/>
    <p:sldId id="324" r:id="rId60"/>
    <p:sldId id="326" r:id="rId61"/>
    <p:sldId id="327" r:id="rId62"/>
    <p:sldId id="555" r:id="rId63"/>
    <p:sldId id="556" r:id="rId64"/>
    <p:sldId id="557" r:id="rId65"/>
    <p:sldId id="558" r:id="rId66"/>
    <p:sldId id="559" r:id="rId67"/>
    <p:sldId id="560" r:id="rId68"/>
    <p:sldId id="338" r:id="rId69"/>
    <p:sldId id="339" r:id="rId70"/>
    <p:sldId id="340" r:id="rId71"/>
    <p:sldId id="341" r:id="rId72"/>
    <p:sldId id="342" r:id="rId73"/>
    <p:sldId id="343" r:id="rId74"/>
    <p:sldId id="533" r:id="rId75"/>
    <p:sldId id="259" r:id="rId7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9" autoAdjust="0"/>
    <p:restoredTop sz="87279" autoAdjust="0"/>
  </p:normalViewPr>
  <p:slideViewPr>
    <p:cSldViewPr>
      <p:cViewPr varScale="1">
        <p:scale>
          <a:sx n="148" d="100"/>
          <a:sy n="148" d="100"/>
        </p:scale>
        <p:origin x="73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7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use </a:t>
            </a:r>
            <a:r>
              <a:rPr kumimoji="1" lang="en" altLang="zh-CN" dirty="0" err="1"/>
              <a:t>sample_mflix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db.movies.find</a:t>
            </a:r>
            <a:r>
              <a:rPr kumimoji="1" lang="en" altLang="zh-CN" dirty="0"/>
              <a:t>( { "title": "Titanic" } 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361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sample_mflix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db.movies.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find</a:t>
            </a:r>
            <a:r>
              <a:rPr lang="en" altLang="zh-CN" dirty="0">
                <a:effectLst/>
              </a:rPr>
              <a:t>(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rated</a:t>
            </a:r>
            <a:r>
              <a:rPr lang="en" altLang="zh-CN" dirty="0">
                <a:effectLst/>
              </a:rPr>
              <a:t>: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$in</a:t>
            </a:r>
            <a:r>
              <a:rPr lang="en" altLang="zh-CN" dirty="0">
                <a:effectLst/>
              </a:rPr>
              <a:t>: [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"PG"</a:t>
            </a:r>
            <a:r>
              <a:rPr lang="en" altLang="zh-CN" dirty="0">
                <a:effectLst/>
              </a:rPr>
              <a:t>,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"PG-13"</a:t>
            </a:r>
            <a:r>
              <a:rPr lang="en" altLang="zh-CN" dirty="0">
                <a:effectLst/>
              </a:rPr>
              <a:t> ] } } 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029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sample_mflix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db.movies.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find</a:t>
            </a:r>
            <a:r>
              <a:rPr lang="en" altLang="zh-CN" dirty="0">
                <a:effectLst/>
              </a:rPr>
              <a:t>(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countries</a:t>
            </a:r>
            <a:r>
              <a:rPr lang="en" altLang="zh-CN" dirty="0">
                <a:effectLst/>
              </a:rPr>
              <a:t>: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"Mexico"</a:t>
            </a:r>
            <a:r>
              <a:rPr lang="en" altLang="zh-CN" dirty="0">
                <a:effectLst/>
              </a:rPr>
              <a:t>,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</a:t>
            </a:r>
            <a:r>
              <a:rPr lang="en" altLang="zh-CN" b="1" dirty="0" err="1">
                <a:solidFill>
                  <a:srgbClr val="12824D"/>
                </a:solidFill>
                <a:effectLst/>
              </a:rPr>
              <a:t>imdb.rating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</a:t>
            </a:r>
            <a:r>
              <a:rPr lang="en" altLang="zh-CN" dirty="0">
                <a:effectLst/>
              </a:rPr>
              <a:t>: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gte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7</a:t>
            </a:r>
            <a:r>
              <a:rPr lang="en" altLang="zh-CN" dirty="0">
                <a:effectLst/>
              </a:rPr>
              <a:t> } } )</a:t>
            </a:r>
          </a:p>
          <a:p>
            <a:endParaRPr kumimoji="1" lang="en" altLang="zh-CN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altLang="zh-CN" sz="1800" b="1" i="0" u="none" strike="noStrike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sample_mflix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db.movies.</a:t>
            </a:r>
            <a:r>
              <a:rPr lang="en-US" altLang="zh-CN" sz="1800" b="1" i="0" u="none" strike="noStrike" kern="1200" dirty="0" err="1">
                <a:solidFill>
                  <a:srgbClr val="016EE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{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year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zh-CN" sz="1800" b="1" i="0" u="none" strike="noStrike" kern="1200" dirty="0">
                <a:solidFill>
                  <a:srgbClr val="016EE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2010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$or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 { </a:t>
            </a:r>
            <a:r>
              <a:rPr lang="en-US" altLang="zh-CN" sz="1800" b="1" i="0" u="none" strike="noStrike" kern="1200" dirty="0">
                <a:solidFill>
                  <a:srgbClr val="12824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800" b="1" i="0" u="none" strike="noStrike" kern="1200" dirty="0" err="1">
                <a:solidFill>
                  <a:srgbClr val="12824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awards.wins</a:t>
            </a:r>
            <a:r>
              <a:rPr lang="en-US" altLang="zh-CN" sz="1800" b="1" i="0" u="none" strike="noStrike" kern="1200" dirty="0">
                <a:solidFill>
                  <a:srgbClr val="12824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 </a:t>
            </a:r>
            <a:r>
              <a:rPr lang="en-US" altLang="zh-CN" sz="1800" b="1" i="0" u="none" strike="noStrike" kern="1200" dirty="0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altLang="zh-CN" sz="1800" b="1" i="0" u="none" strike="noStrike" kern="1200" dirty="0" err="1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gte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zh-CN" sz="1800" b="1" i="0" u="none" strike="noStrike" kern="1200" dirty="0">
                <a:solidFill>
                  <a:srgbClr val="016EE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}, { </a:t>
            </a:r>
            <a:r>
              <a:rPr lang="en-US" altLang="zh-CN" sz="1800" b="1" i="0" u="none" strike="noStrike" kern="1200" dirty="0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genres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zh-CN" sz="1800" b="1" i="0" u="none" strike="noStrike" kern="1200" dirty="0">
                <a:solidFill>
                  <a:srgbClr val="12824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"Drama"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]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)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05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3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sample_mflix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db.movies.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updateOne</a:t>
            </a:r>
            <a:r>
              <a:rPr lang="en" altLang="zh-CN" dirty="0">
                <a:effectLst/>
              </a:rPr>
              <a:t>(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title</a:t>
            </a:r>
            <a:r>
              <a:rPr lang="en" altLang="zh-CN" dirty="0">
                <a:effectLst/>
              </a:rPr>
              <a:t>: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"Twilight"</a:t>
            </a:r>
            <a:r>
              <a:rPr lang="en" altLang="zh-CN" dirty="0">
                <a:effectLst/>
              </a:rPr>
              <a:t> },{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$set</a:t>
            </a:r>
            <a:r>
              <a:rPr lang="en" altLang="zh-CN" dirty="0">
                <a:effectLst/>
              </a:rPr>
              <a:t>: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plot</a:t>
            </a:r>
            <a:r>
              <a:rPr lang="en" altLang="zh-CN" dirty="0">
                <a:effectLst/>
              </a:rPr>
              <a:t>: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"A teenage girl risks everything–including her life–when she falls in love with a vampire."</a:t>
            </a:r>
            <a:r>
              <a:rPr lang="en" altLang="zh-CN" dirty="0">
                <a:effectLst/>
              </a:rPr>
              <a:t> },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currentDate</a:t>
            </a:r>
            <a:r>
              <a:rPr lang="en" altLang="zh-CN" dirty="0">
                <a:effectLst/>
              </a:rPr>
              <a:t>: {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lastUpdated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true</a:t>
            </a:r>
            <a:r>
              <a:rPr lang="en" altLang="zh-CN" dirty="0">
                <a:effectLst/>
              </a:rPr>
              <a:t> }})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942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sample_airbnb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db.listingsAndReviews.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updateMany</a:t>
            </a:r>
            <a:r>
              <a:rPr lang="en" altLang="zh-CN" dirty="0">
                <a:effectLst/>
              </a:rPr>
              <a:t>( {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security_deposit</a:t>
            </a:r>
            <a:r>
              <a:rPr lang="en" altLang="zh-CN" dirty="0">
                <a:effectLst/>
              </a:rPr>
              <a:t>: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lt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100</a:t>
            </a:r>
            <a:r>
              <a:rPr lang="en" altLang="zh-CN" dirty="0">
                <a:effectLst/>
              </a:rPr>
              <a:t> } }, {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$set</a:t>
            </a:r>
            <a:r>
              <a:rPr lang="en" altLang="zh-CN" dirty="0">
                <a:effectLst/>
              </a:rPr>
              <a:t>: {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security_deposit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100</a:t>
            </a:r>
            <a:r>
              <a:rPr lang="en" altLang="zh-CN" dirty="0">
                <a:effectLst/>
              </a:rPr>
              <a:t>,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minimum_nights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1</a:t>
            </a:r>
            <a:r>
              <a:rPr lang="en" altLang="zh-CN" dirty="0">
                <a:effectLst/>
              </a:rPr>
              <a:t> } })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43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 err="1">
                <a:effectLst/>
              </a:rPr>
              <a:t>db.accounts.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replaceOne</a:t>
            </a:r>
            <a:r>
              <a:rPr lang="en" altLang="zh-CN" dirty="0">
                <a:effectLst/>
              </a:rPr>
              <a:t>( {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account_id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371138</a:t>
            </a:r>
            <a:r>
              <a:rPr lang="en" altLang="zh-CN" dirty="0">
                <a:effectLst/>
              </a:rPr>
              <a:t> }, { </a:t>
            </a:r>
            <a:r>
              <a:rPr lang="en" altLang="zh-CN" dirty="0" err="1">
                <a:solidFill>
                  <a:srgbClr val="D83713"/>
                </a:solidFill>
                <a:effectLst/>
              </a:rPr>
              <a:t>account_id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893421</a:t>
            </a:r>
            <a:r>
              <a:rPr lang="en" altLang="zh-CN" dirty="0">
                <a:effectLst/>
              </a:rPr>
              <a:t>,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limit</a:t>
            </a:r>
            <a:r>
              <a:rPr lang="en" altLang="zh-CN" dirty="0">
                <a:effectLst/>
              </a:rPr>
              <a:t>: </a:t>
            </a:r>
            <a:r>
              <a:rPr lang="en" altLang="zh-CN" dirty="0">
                <a:solidFill>
                  <a:srgbClr val="016EE9"/>
                </a:solidFill>
                <a:effectLst/>
              </a:rPr>
              <a:t>5000</a:t>
            </a:r>
            <a:r>
              <a:rPr lang="en" altLang="zh-CN" dirty="0">
                <a:effectLst/>
              </a:rPr>
              <a:t>, </a:t>
            </a:r>
            <a:r>
              <a:rPr lang="en" altLang="zh-CN" dirty="0">
                <a:solidFill>
                  <a:srgbClr val="D83713"/>
                </a:solidFill>
                <a:effectLst/>
              </a:rPr>
              <a:t>products</a:t>
            </a:r>
            <a:r>
              <a:rPr lang="en" altLang="zh-CN" dirty="0">
                <a:effectLst/>
              </a:rPr>
              <a:t>: [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"Investment"</a:t>
            </a:r>
            <a:r>
              <a:rPr lang="en" altLang="zh-CN" dirty="0">
                <a:effectLst/>
              </a:rPr>
              <a:t>, </a:t>
            </a:r>
            <a:r>
              <a:rPr lang="en" altLang="zh-CN" b="1" dirty="0">
                <a:solidFill>
                  <a:srgbClr val="12824D"/>
                </a:solidFill>
                <a:effectLst/>
              </a:rPr>
              <a:t>"Brokerage"</a:t>
            </a:r>
            <a:r>
              <a:rPr lang="en" altLang="zh-CN" dirty="0">
                <a:effectLst/>
              </a:rPr>
              <a:t> ] })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049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sample_mflix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db.movies.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deleteMany</a:t>
            </a:r>
            <a:r>
              <a:rPr lang="en" altLang="zh-CN" dirty="0">
                <a:effectLst/>
              </a:rPr>
              <a:t>({})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72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" altLang="zh-CN" dirty="0">
                <a:effectLst/>
              </a:rPr>
              <a:t>use </a:t>
            </a:r>
            <a:r>
              <a:rPr lang="en" altLang="zh-CN" dirty="0" err="1">
                <a:effectLst/>
              </a:rPr>
              <a:t>sample_mflix</a:t>
            </a:r>
            <a:endParaRPr lang="en" altLang="zh-CN" dirty="0">
              <a:effectLst/>
            </a:endParaRPr>
          </a:p>
          <a:p>
            <a:r>
              <a:rPr lang="en" altLang="zh-CN" dirty="0" err="1">
                <a:effectLst/>
              </a:rPr>
              <a:t>db.movies.</a:t>
            </a:r>
            <a:r>
              <a:rPr lang="en" altLang="zh-CN" dirty="0" err="1">
                <a:solidFill>
                  <a:srgbClr val="016EE9"/>
                </a:solidFill>
                <a:effectLst/>
              </a:rPr>
              <a:t>deleteMany</a:t>
            </a:r>
            <a:r>
              <a:rPr lang="en" altLang="zh-CN" dirty="0">
                <a:effectLst/>
              </a:rPr>
              <a:t>({})</a:t>
            </a:r>
          </a:p>
          <a:p>
            <a:endParaRPr kumimoji="1" lang="en" altLang="zh-CN" dirty="0">
              <a:effectLst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altLang="zh-CN" sz="1800" b="1" i="0" u="none" strike="noStrike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sample_mflix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i="0" u="none" strike="noStrike" kern="12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db.movies.</a:t>
            </a:r>
            <a:r>
              <a:rPr lang="en-US" altLang="zh-CN" sz="1800" b="1" i="0" u="none" strike="noStrike" kern="1200" dirty="0" err="1">
                <a:solidFill>
                  <a:srgbClr val="016EE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deleteMany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 { </a:t>
            </a:r>
            <a:r>
              <a:rPr lang="en-US" altLang="zh-CN" sz="1800" b="1" i="0" u="none" strike="noStrike" kern="1200" dirty="0">
                <a:solidFill>
                  <a:srgbClr val="D8371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zh-CN" sz="1800" b="1" i="0" u="none" strike="noStrike" kern="1200" dirty="0">
                <a:solidFill>
                  <a:srgbClr val="12824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"Titanic"</a:t>
            </a:r>
            <a:r>
              <a:rPr lang="en-US" altLang="zh-CN" sz="1800" b="1" i="0" u="none" strike="noStrike" kern="12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)</a:t>
            </a:r>
            <a:endParaRPr lang="zh-CN" altLang="zh-CN" sz="1800" b="0" i="0" u="none" strike="noStrike" dirty="0">
              <a:effectLst/>
              <a:latin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95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4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7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638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53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6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5163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6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95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7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75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2CA0D8-002F-4204-B4E8-CDDB482EDE12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70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use </a:t>
            </a:r>
            <a:r>
              <a:rPr kumimoji="1" lang="en" altLang="zh-CN" dirty="0" err="1"/>
              <a:t>sample_mflix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db.movies.insertOne</a:t>
            </a:r>
            <a:r>
              <a:rPr kumimoji="1" lang="en" altLang="zh-CN" dirty="0"/>
              <a:t>(</a:t>
            </a:r>
          </a:p>
          <a:p>
            <a:r>
              <a:rPr kumimoji="1" lang="en" altLang="zh-CN" dirty="0"/>
              <a:t>  {</a:t>
            </a:r>
          </a:p>
          <a:p>
            <a:r>
              <a:rPr kumimoji="1" lang="en" altLang="zh-CN" dirty="0"/>
              <a:t>    title: "The </a:t>
            </a:r>
            <a:r>
              <a:rPr kumimoji="1" lang="en" altLang="zh-CN" dirty="0" err="1"/>
              <a:t>Favourite</a:t>
            </a:r>
            <a:r>
              <a:rPr kumimoji="1" lang="en" altLang="zh-CN" dirty="0"/>
              <a:t>",</a:t>
            </a:r>
          </a:p>
          <a:p>
            <a:r>
              <a:rPr kumimoji="1" lang="en" altLang="zh-CN" dirty="0"/>
              <a:t>    genres: [ "Drama", "History" ],</a:t>
            </a:r>
          </a:p>
          <a:p>
            <a:r>
              <a:rPr kumimoji="1" lang="en" altLang="zh-CN" dirty="0"/>
              <a:t>    runtime: 121,</a:t>
            </a:r>
          </a:p>
          <a:p>
            <a:r>
              <a:rPr kumimoji="1" lang="en" altLang="zh-CN" dirty="0"/>
              <a:t>    rated: "R",</a:t>
            </a:r>
          </a:p>
          <a:p>
            <a:r>
              <a:rPr kumimoji="1" lang="en" altLang="zh-CN" dirty="0"/>
              <a:t>    year: 2018,</a:t>
            </a:r>
          </a:p>
          <a:p>
            <a:r>
              <a:rPr kumimoji="1" lang="en" altLang="zh-CN" dirty="0"/>
              <a:t>    directors: [ "Yorgos Lanthimos" ],</a:t>
            </a:r>
          </a:p>
          <a:p>
            <a:r>
              <a:rPr kumimoji="1" lang="en" altLang="zh-CN" dirty="0"/>
              <a:t>    cast: [ "Olivia Colman", "Emma Stone", "Rachel Weisz" ],</a:t>
            </a:r>
          </a:p>
          <a:p>
            <a:r>
              <a:rPr kumimoji="1" lang="en" altLang="zh-CN" dirty="0"/>
              <a:t>    type: "movie"</a:t>
            </a:r>
          </a:p>
          <a:p>
            <a:r>
              <a:rPr kumimoji="1" lang="en" altLang="zh-CN" dirty="0"/>
              <a:t>  }</a:t>
            </a:r>
          </a:p>
          <a:p>
            <a:r>
              <a:rPr kumimoji="1" lang="en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18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use </a:t>
            </a:r>
            <a:r>
              <a:rPr kumimoji="1" lang="en" altLang="zh-CN" dirty="0" err="1"/>
              <a:t>sample_mflix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db.movies.insertMany</a:t>
            </a:r>
            <a:r>
              <a:rPr kumimoji="1" lang="en" altLang="zh-CN" dirty="0"/>
              <a:t>([</a:t>
            </a:r>
          </a:p>
          <a:p>
            <a:r>
              <a:rPr kumimoji="1" lang="en" altLang="zh-CN" dirty="0"/>
              <a:t>   {</a:t>
            </a:r>
          </a:p>
          <a:p>
            <a:r>
              <a:rPr kumimoji="1" lang="en" altLang="zh-CN" dirty="0"/>
              <a:t>      title: "Jurassic World: Fallen Kingdom",</a:t>
            </a:r>
          </a:p>
          <a:p>
            <a:r>
              <a:rPr kumimoji="1" lang="en" altLang="zh-CN" dirty="0"/>
              <a:t>      genres: [ "Action", "Sci-Fi" ],</a:t>
            </a:r>
          </a:p>
          <a:p>
            <a:r>
              <a:rPr kumimoji="1" lang="en" altLang="zh-CN" dirty="0"/>
              <a:t>      runtime: 130,</a:t>
            </a:r>
          </a:p>
          <a:p>
            <a:r>
              <a:rPr kumimoji="1" lang="en" altLang="zh-CN" dirty="0"/>
              <a:t>      rated: "PG-13",</a:t>
            </a:r>
          </a:p>
          <a:p>
            <a:r>
              <a:rPr kumimoji="1" lang="en" altLang="zh-CN" dirty="0"/>
              <a:t>      year: 2018,</a:t>
            </a:r>
          </a:p>
          <a:p>
            <a:r>
              <a:rPr kumimoji="1" lang="en" altLang="zh-CN" dirty="0"/>
              <a:t>      directors: [ "J. A. </a:t>
            </a:r>
            <a:r>
              <a:rPr kumimoji="1" lang="en" altLang="zh-CN" dirty="0" err="1"/>
              <a:t>Bayona</a:t>
            </a:r>
            <a:r>
              <a:rPr kumimoji="1" lang="en" altLang="zh-CN" dirty="0"/>
              <a:t>" ],</a:t>
            </a:r>
          </a:p>
          <a:p>
            <a:r>
              <a:rPr kumimoji="1" lang="en" altLang="zh-CN" dirty="0"/>
              <a:t>      cast: [ "Chris Pratt", "Bryce Dallas Howard", "</a:t>
            </a:r>
            <a:r>
              <a:rPr kumimoji="1" lang="en" altLang="zh-CN" dirty="0" err="1"/>
              <a:t>Rafe</a:t>
            </a:r>
            <a:r>
              <a:rPr kumimoji="1" lang="en" altLang="zh-CN" dirty="0"/>
              <a:t> Spall" ],</a:t>
            </a:r>
          </a:p>
          <a:p>
            <a:r>
              <a:rPr kumimoji="1" lang="en" altLang="zh-CN" dirty="0"/>
              <a:t>      type: "movie"</a:t>
            </a:r>
          </a:p>
          <a:p>
            <a:r>
              <a:rPr kumimoji="1" lang="en" altLang="zh-CN" dirty="0"/>
              <a:t>    },</a:t>
            </a:r>
          </a:p>
          <a:p>
            <a:r>
              <a:rPr kumimoji="1" lang="en" altLang="zh-CN" dirty="0"/>
              <a:t>    {</a:t>
            </a:r>
          </a:p>
          <a:p>
            <a:r>
              <a:rPr kumimoji="1" lang="en" altLang="zh-CN" dirty="0"/>
              <a:t>      title: "Tag",</a:t>
            </a:r>
          </a:p>
          <a:p>
            <a:r>
              <a:rPr kumimoji="1" lang="en" altLang="zh-CN" dirty="0"/>
              <a:t>      genres: [ "Comedy", "Action" ],</a:t>
            </a:r>
          </a:p>
          <a:p>
            <a:r>
              <a:rPr kumimoji="1" lang="en" altLang="zh-CN" dirty="0"/>
              <a:t>      runtime: 105,</a:t>
            </a:r>
          </a:p>
          <a:p>
            <a:r>
              <a:rPr kumimoji="1" lang="en" altLang="zh-CN" dirty="0"/>
              <a:t>      rated: "R",</a:t>
            </a:r>
          </a:p>
          <a:p>
            <a:r>
              <a:rPr kumimoji="1" lang="en" altLang="zh-CN" dirty="0"/>
              <a:t>      year: 2018,</a:t>
            </a:r>
          </a:p>
          <a:p>
            <a:r>
              <a:rPr kumimoji="1" lang="en" altLang="zh-CN" dirty="0"/>
              <a:t>      directors: [ "Jeff </a:t>
            </a:r>
            <a:r>
              <a:rPr kumimoji="1" lang="en" altLang="zh-CN" dirty="0" err="1"/>
              <a:t>Tomsic</a:t>
            </a:r>
            <a:r>
              <a:rPr kumimoji="1" lang="en" altLang="zh-CN" dirty="0"/>
              <a:t>" ],</a:t>
            </a:r>
          </a:p>
          <a:p>
            <a:r>
              <a:rPr kumimoji="1" lang="en" altLang="zh-CN" dirty="0"/>
              <a:t>      cast: [ "Annabelle Wallis", "Jeremy Renner", "Jon Hamm" ],</a:t>
            </a:r>
          </a:p>
          <a:p>
            <a:r>
              <a:rPr kumimoji="1" lang="en" altLang="zh-CN" dirty="0"/>
              <a:t>      type: "movie"</a:t>
            </a:r>
          </a:p>
          <a:p>
            <a:r>
              <a:rPr kumimoji="1" lang="en" altLang="zh-CN" dirty="0"/>
              <a:t>    }</a:t>
            </a:r>
          </a:p>
          <a:p>
            <a:r>
              <a:rPr kumimoji="1" lang="en" altLang="zh-CN" dirty="0"/>
              <a:t>])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860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use </a:t>
            </a:r>
            <a:r>
              <a:rPr kumimoji="1" lang="en" altLang="zh-CN" dirty="0" err="1"/>
              <a:t>sample_mflix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db.movies.find</a:t>
            </a:r>
            <a:r>
              <a:rPr kumimoji="1" lang="en" altLang="zh-CN" dirty="0"/>
              <a:t>()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79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ins.se.sjtu.edu.cn/~chen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mongodb-community@7.0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mongodb.com/docs/manual/reference/operator/aggregation/unwind/#mongodb-pipeline-pipe.-unwind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ongodb.com/docs/manual/reference/operator/aggregation/sort/#mongodb-pipeline-pipe.-sort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20129154946/http:/s3.amazonaws.com/AllThingsDistributed/sosp/amazon-dynamo-sosp2007.pdf" TargetMode="External"/><Relationship Id="rId2" Type="http://schemas.openxmlformats.org/officeDocument/2006/relationships/hyperlink" Target="http://static.googleusercontent.com/external_content/untrusted_dlcp/research.google.com/zh-CN/archive/bigtable-osdi06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mongodb.com/" TargetMode="External"/><Relationship Id="rId5" Type="http://schemas.openxmlformats.org/officeDocument/2006/relationships/hyperlink" Target="http://couchdb.apache.org/" TargetMode="External"/><Relationship Id="rId4" Type="http://schemas.openxmlformats.org/officeDocument/2006/relationships/hyperlink" Target="http://cassandra.apache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docs/compass/current/" TargetMode="External"/><Relationship Id="rId2" Type="http://schemas.openxmlformats.org/officeDocument/2006/relationships/hyperlink" Target="https://www.mongodb.com/docs/manual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/gs/accessing-data-mongodb/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</a:t>
            </a:r>
            <a:r>
              <a:rPr lang="en-US" altLang="zh-CN" sz="2400"/>
              <a:t>Applications 15</a:t>
            </a:r>
            <a:br>
              <a:rPr lang="en-US" altLang="zh-CN" sz="2400" dirty="0"/>
            </a:br>
            <a:r>
              <a:rPr lang="en-US" altLang="zh-CN" sz="2400" dirty="0"/>
              <a:t>NoSQL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MongoDB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3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7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35546"/>
            <a:ext cx="8928991" cy="3940969"/>
          </a:xfrm>
        </p:spPr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Simple document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A  document is roughly equivalent to a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row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in a relational database, which contain one or multiple key-value pairs 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{"greeting" : "Hello, world!"}</a:t>
            </a:r>
          </a:p>
          <a:p>
            <a:pPr lvl="1"/>
            <a:endParaRPr lang="en-US" altLang="zh-CN" sz="1350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Most documents will be more complex than this simple one and often will contain multiple key/value pairs: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{"greeting" : "Hello, world!", "foo" : 3}</a:t>
            </a:r>
          </a:p>
          <a:p>
            <a:pPr lvl="1"/>
            <a:endParaRPr lang="en-US" altLang="zh-CN" sz="1350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Key/value pairs in documents are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ordered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—the earlier document is distinct from the following document: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{"foo" : 3, "greeting" : "Hello, world!"}</a:t>
            </a:r>
          </a:p>
          <a:p>
            <a:pPr lvl="1"/>
            <a:endParaRPr lang="en-US" altLang="zh-CN" sz="1350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Values in documents are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not just “blobs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.” They can be one of several different data types </a:t>
            </a:r>
            <a:r>
              <a:rPr lang="en-US" altLang="zh-CN" sz="1350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                                                        </a:t>
            </a: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endParaRPr lang="zh-CN" altLang="en-US" dirty="0"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4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35546"/>
            <a:ext cx="8928991" cy="3940969"/>
          </a:xfrm>
        </p:spPr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Simple document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Keys must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not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contain the character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\0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(the null character). 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.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$ 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characters have some special properties and should be used only in certain circumstances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Keys starting with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_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should be considered reserved; although this is not strictly enforced.</a:t>
            </a:r>
          </a:p>
          <a:p>
            <a:pPr lvl="1"/>
            <a:endParaRPr lang="en-US" altLang="zh-CN" dirty="0"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 err="1">
                <a:ea typeface="Tahoma" pitchFamily="34" charset="0"/>
                <a:cs typeface="Tahoma" pitchFamily="34" charset="0"/>
              </a:rPr>
              <a:t>MongoDB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is type-sensitive and case-sensitive.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{"foo" : 3}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{"foo" : "3"}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{"Foo" : 3}</a:t>
            </a:r>
          </a:p>
          <a:p>
            <a:pPr lvl="1"/>
            <a:endParaRPr lang="en-US" altLang="zh-CN" sz="1350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Documents in </a:t>
            </a:r>
            <a:r>
              <a:rPr lang="en-US" altLang="zh-CN" dirty="0" err="1">
                <a:ea typeface="Tahoma" pitchFamily="34" charset="0"/>
                <a:cs typeface="Tahoma" pitchFamily="34" charset="0"/>
              </a:rPr>
              <a:t>MongoDB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cannot contain duplicate </a:t>
            </a:r>
            <a:r>
              <a:rPr lang="en-US" altLang="zh-CN" dirty="0"/>
              <a:t>keys.  </a:t>
            </a:r>
          </a:p>
          <a:p>
            <a:pPr lvl="1"/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{"greeting" : "Hello, world!", "greeting" : "Hello, </a:t>
            </a:r>
            <a:r>
              <a:rPr lang="en-US" altLang="zh-CN" sz="1350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MongoDB</a:t>
            </a: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!"} </a:t>
            </a:r>
            <a:r>
              <a:rPr lang="en-US" altLang="zh-CN" sz="1350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// illegal</a:t>
            </a:r>
          </a:p>
          <a:p>
            <a:endParaRPr lang="zh-CN" altLang="en-US" dirty="0"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16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Document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735546"/>
            <a:ext cx="8856984" cy="3940969"/>
          </a:xfrm>
        </p:spPr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Embedded document</a:t>
            </a:r>
          </a:p>
          <a:p>
            <a:pPr>
              <a:buNone/>
            </a:pPr>
            <a:r>
              <a:rPr lang="en-US" altLang="zh-CN" dirty="0">
                <a:ea typeface="Tahoma" pitchFamily="34" charset="0"/>
                <a:cs typeface="Tahoma" pitchFamily="34" charset="0"/>
              </a:rPr>
              <a:t>    </a:t>
            </a:r>
            <a:r>
              <a:rPr lang="en-US" altLang="zh-CN" sz="1500" dirty="0">
                <a:ea typeface="Tahoma" pitchFamily="34" charset="0"/>
                <a:cs typeface="Tahoma" pitchFamily="34" charset="0"/>
              </a:rPr>
              <a:t>embedded documents are entire Mongo DB documents that are used as the values for a key in another document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, </a:t>
            </a:r>
          </a:p>
          <a:p>
            <a:pPr>
              <a:buNone/>
            </a:pPr>
            <a:r>
              <a:rPr lang="en-US" altLang="zh-CN" sz="1350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       </a:t>
            </a: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	       "name" : "John Doe",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             "address" : {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			"street" : "123 Park Street",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			"city" : "</a:t>
            </a:r>
            <a:r>
              <a:rPr lang="en-US" altLang="zh-CN" sz="1350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Anytown</a:t>
            </a: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",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			"state" : "NY"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             }  </a:t>
            </a:r>
          </a:p>
          <a:p>
            <a:pPr>
              <a:buNone/>
            </a:pPr>
            <a:r>
              <a:rPr lang="en-US" altLang="zh-CN" sz="1350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         }</a:t>
            </a:r>
          </a:p>
          <a:p>
            <a:pPr>
              <a:buNone/>
            </a:pPr>
            <a:r>
              <a:rPr lang="en-US" altLang="zh-CN" sz="1350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                                                                  </a:t>
            </a: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altLang="zh-CN" dirty="0">
              <a:solidFill>
                <a:srgbClr val="C00000"/>
              </a:solidFill>
              <a:ea typeface="Tahoma" pitchFamily="34" charset="0"/>
              <a:cs typeface="Tahoma" pitchFamily="34" charset="0"/>
            </a:endParaRPr>
          </a:p>
          <a:p>
            <a:endParaRPr lang="zh-CN" altLang="en-US" dirty="0"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43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collection is a group of documents</a:t>
            </a:r>
          </a:p>
          <a:p>
            <a:pPr lvl="1"/>
            <a:r>
              <a:rPr lang="en-US" altLang="zh-CN" dirty="0"/>
              <a:t>If a document is the </a:t>
            </a:r>
            <a:r>
              <a:rPr lang="en-US" altLang="zh-CN" dirty="0" err="1"/>
              <a:t>MongoDB</a:t>
            </a:r>
            <a:r>
              <a:rPr lang="en-US" altLang="zh-CN" dirty="0"/>
              <a:t> analog of a row in a relational database, then a collection can be thought of as the analog to a </a:t>
            </a:r>
            <a:r>
              <a:rPr lang="en-US" altLang="zh-CN" dirty="0">
                <a:solidFill>
                  <a:srgbClr val="FF0000"/>
                </a:solidFill>
              </a:rPr>
              <a:t>table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Collections are </a:t>
            </a:r>
            <a:r>
              <a:rPr lang="en-US" altLang="zh-CN" i="1" dirty="0">
                <a:solidFill>
                  <a:srgbClr val="FF0000"/>
                </a:solidFill>
              </a:rPr>
              <a:t>schema-free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This means that the documents within a single collection can have any number of different “shapes.” </a:t>
            </a:r>
          </a:p>
          <a:p>
            <a:pPr lvl="1"/>
            <a:r>
              <a:rPr lang="en-US" altLang="zh-CN" dirty="0">
                <a:solidFill>
                  <a:schemeClr val="tx2"/>
                </a:solidFill>
              </a:rPr>
              <a:t>{"greeting" : "Hello, world!"}</a:t>
            </a:r>
          </a:p>
          <a:p>
            <a:pPr lvl="1"/>
            <a:r>
              <a:rPr lang="en-US" altLang="zh-CN" dirty="0">
                <a:solidFill>
                  <a:schemeClr val="tx2"/>
                </a:solidFill>
              </a:rPr>
              <a:t>{"foo" : 5}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56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</a:t>
            </a:r>
            <a:r>
              <a:rPr lang="en-US" altLang="zh-CN" i="1" dirty="0">
                <a:solidFill>
                  <a:srgbClr val="FF0000"/>
                </a:solidFill>
              </a:rPr>
              <a:t>should</a:t>
            </a:r>
            <a:r>
              <a:rPr lang="en-US" altLang="zh-CN" i="1" dirty="0"/>
              <a:t> </a:t>
            </a:r>
            <a:r>
              <a:rPr lang="en-US" altLang="zh-CN" dirty="0"/>
              <a:t>we use </a:t>
            </a:r>
            <a:r>
              <a:rPr lang="en-US" altLang="zh-CN" dirty="0">
                <a:solidFill>
                  <a:srgbClr val="FF0000"/>
                </a:solidFill>
              </a:rPr>
              <a:t>more than one collection</a:t>
            </a:r>
            <a:r>
              <a:rPr lang="en-US" altLang="zh-CN" dirty="0"/>
              <a:t>? </a:t>
            </a:r>
          </a:p>
          <a:p>
            <a:pPr lvl="1"/>
            <a:r>
              <a:rPr lang="en-US" altLang="zh-CN" dirty="0"/>
              <a:t>Keeping different kinds of documents in the same collection can be a </a:t>
            </a:r>
            <a:r>
              <a:rPr lang="en-US" altLang="zh-CN" dirty="0">
                <a:solidFill>
                  <a:srgbClr val="FF0000"/>
                </a:solidFill>
              </a:rPr>
              <a:t>nightmare</a:t>
            </a:r>
            <a:r>
              <a:rPr lang="en-US" altLang="zh-CN" dirty="0"/>
              <a:t> for developers and admins.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is </a:t>
            </a:r>
            <a:r>
              <a:rPr lang="en-US" altLang="zh-CN" dirty="0">
                <a:solidFill>
                  <a:srgbClr val="FF0000"/>
                </a:solidFill>
              </a:rPr>
              <a:t>much faster </a:t>
            </a:r>
            <a:r>
              <a:rPr lang="en-US" altLang="zh-CN" dirty="0"/>
              <a:t>to get a list of collections than to extract a list of the types in a collection.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Grouping documents of the same kind together in the same collection allows for </a:t>
            </a:r>
            <a:r>
              <a:rPr lang="en-US" altLang="zh-CN" dirty="0">
                <a:solidFill>
                  <a:srgbClr val="FF0000"/>
                </a:solidFill>
              </a:rPr>
              <a:t>data locality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We begin to impose some structure on our documents when we create </a:t>
            </a:r>
            <a:r>
              <a:rPr lang="en-US" altLang="zh-CN" dirty="0">
                <a:solidFill>
                  <a:srgbClr val="FF0000"/>
                </a:solidFill>
              </a:rPr>
              <a:t>indexes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2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Collection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Naming</a:t>
            </a:r>
          </a:p>
          <a:p>
            <a:pPr lvl="1"/>
            <a:r>
              <a:rPr lang="en-US" altLang="zh-CN" dirty="0"/>
              <a:t>The empty string </a:t>
            </a:r>
            <a:r>
              <a:rPr lang="en-US" altLang="zh-CN" dirty="0">
                <a:solidFill>
                  <a:srgbClr val="FF0000"/>
                </a:solidFill>
              </a:rPr>
              <a:t>("")</a:t>
            </a:r>
            <a:r>
              <a:rPr lang="en-US" altLang="zh-CN" dirty="0"/>
              <a:t> is not a valid collection name.</a:t>
            </a:r>
          </a:p>
          <a:p>
            <a:pPr lvl="1"/>
            <a:r>
              <a:rPr lang="en-US" altLang="zh-CN" dirty="0"/>
              <a:t>You should not create any collections that start with </a:t>
            </a:r>
            <a:r>
              <a:rPr lang="en-US" altLang="zh-CN" i="1" dirty="0">
                <a:solidFill>
                  <a:srgbClr val="FF0000"/>
                </a:solidFill>
              </a:rPr>
              <a:t>system.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 User-created collections should not contain the reserved character </a:t>
            </a:r>
            <a:r>
              <a:rPr lang="en-US" altLang="zh-CN" dirty="0">
                <a:solidFill>
                  <a:srgbClr val="FF0000"/>
                </a:solidFill>
              </a:rPr>
              <a:t>$</a:t>
            </a:r>
            <a:r>
              <a:rPr lang="en-US" altLang="zh-CN" dirty="0"/>
              <a:t> in the name.</a:t>
            </a:r>
          </a:p>
          <a:p>
            <a:pPr lvl="1"/>
            <a:endParaRPr lang="en-US" altLang="zh-CN" dirty="0"/>
          </a:p>
          <a:p>
            <a:r>
              <a:rPr lang="en-US" altLang="zh-CN" dirty="0" err="1"/>
              <a:t>Subcollections</a:t>
            </a:r>
            <a:endParaRPr lang="en-US" altLang="zh-CN" dirty="0"/>
          </a:p>
          <a:p>
            <a:pPr lvl="1"/>
            <a:r>
              <a:rPr lang="en-US" altLang="zh-CN" dirty="0"/>
              <a:t>One convention for organizing collections is to use </a:t>
            </a:r>
            <a:r>
              <a:rPr lang="en-US" altLang="zh-CN" dirty="0" err="1"/>
              <a:t>namespaced</a:t>
            </a:r>
            <a:r>
              <a:rPr lang="en-US" altLang="zh-CN" dirty="0"/>
              <a:t> </a:t>
            </a:r>
            <a:r>
              <a:rPr lang="en-US" altLang="zh-CN" dirty="0" err="1"/>
              <a:t>subcollections</a:t>
            </a:r>
            <a:r>
              <a:rPr lang="en-US" altLang="zh-CN" dirty="0"/>
              <a:t> separated by the </a:t>
            </a:r>
            <a:r>
              <a:rPr lang="en-US" altLang="zh-CN" dirty="0">
                <a:solidFill>
                  <a:srgbClr val="FF0000"/>
                </a:solidFill>
              </a:rPr>
              <a:t>. </a:t>
            </a:r>
            <a:r>
              <a:rPr lang="en-US" altLang="zh-CN" dirty="0"/>
              <a:t>character. </a:t>
            </a:r>
          </a:p>
          <a:p>
            <a:pPr lvl="1"/>
            <a:r>
              <a:rPr lang="en-US" altLang="zh-CN" dirty="0"/>
              <a:t>For example, an application containing a blog might have a collection named </a:t>
            </a:r>
            <a:r>
              <a:rPr lang="en-US" altLang="zh-CN" i="1" dirty="0" err="1">
                <a:solidFill>
                  <a:srgbClr val="FF0000"/>
                </a:solidFill>
              </a:rPr>
              <a:t>blog.posts</a:t>
            </a:r>
            <a:r>
              <a:rPr lang="en-US" altLang="zh-CN" i="1" dirty="0"/>
              <a:t> </a:t>
            </a:r>
            <a:r>
              <a:rPr lang="en-US" altLang="zh-CN" dirty="0"/>
              <a:t>and a separate collection named </a:t>
            </a:r>
            <a:r>
              <a:rPr lang="en-US" altLang="zh-CN" i="1" dirty="0" err="1">
                <a:solidFill>
                  <a:srgbClr val="FF0000"/>
                </a:solidFill>
              </a:rPr>
              <a:t>blog.authors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en-US" altLang="zh-CN" dirty="0"/>
              <a:t> </a:t>
            </a:r>
          </a:p>
          <a:p>
            <a:pPr lvl="2"/>
            <a:r>
              <a:rPr lang="en-US" altLang="zh-CN" dirty="0"/>
              <a:t>This is for organizational purposes only—there is </a:t>
            </a:r>
            <a:r>
              <a:rPr lang="en-US" altLang="zh-CN" dirty="0">
                <a:solidFill>
                  <a:srgbClr val="FF0000"/>
                </a:solidFill>
              </a:rPr>
              <a:t>no relationship </a:t>
            </a:r>
            <a:r>
              <a:rPr lang="en-US" altLang="zh-CN" dirty="0"/>
              <a:t>between the </a:t>
            </a:r>
            <a:r>
              <a:rPr lang="en-US" altLang="zh-CN" i="1" dirty="0"/>
              <a:t>blog </a:t>
            </a:r>
            <a:r>
              <a:rPr lang="en-US" altLang="zh-CN" dirty="0"/>
              <a:t>collection (it doesn’t even have to exist) and its “children.”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89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 addition to grouping documents by collection, </a:t>
            </a:r>
            <a:r>
              <a:rPr lang="en-US" altLang="zh-CN" dirty="0" err="1"/>
              <a:t>MongoDB</a:t>
            </a:r>
            <a:r>
              <a:rPr lang="en-US" altLang="zh-CN" dirty="0"/>
              <a:t> groups collections into </a:t>
            </a:r>
            <a:r>
              <a:rPr lang="en-US" altLang="zh-CN" i="1" dirty="0">
                <a:solidFill>
                  <a:srgbClr val="FF0000"/>
                </a:solidFill>
              </a:rPr>
              <a:t>databases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 database has its own </a:t>
            </a:r>
            <a:r>
              <a:rPr lang="en-US" altLang="zh-CN" dirty="0">
                <a:solidFill>
                  <a:srgbClr val="FF0000"/>
                </a:solidFill>
              </a:rPr>
              <a:t>permissions</a:t>
            </a:r>
            <a:r>
              <a:rPr lang="en-US" altLang="zh-CN" dirty="0"/>
              <a:t>, and each database is stored in </a:t>
            </a:r>
            <a:r>
              <a:rPr lang="en-US" altLang="zh-CN" dirty="0">
                <a:solidFill>
                  <a:srgbClr val="FF0000"/>
                </a:solidFill>
              </a:rPr>
              <a:t>separate files </a:t>
            </a:r>
            <a:r>
              <a:rPr lang="en-US" altLang="zh-CN" dirty="0"/>
              <a:t>on disk. </a:t>
            </a:r>
          </a:p>
          <a:p>
            <a:pPr lvl="1"/>
            <a:r>
              <a:rPr lang="en-US" altLang="zh-CN" dirty="0"/>
              <a:t>A good rule of thumb is to store all data for a single application in the </a:t>
            </a:r>
            <a:r>
              <a:rPr lang="en-US" altLang="zh-CN" dirty="0">
                <a:solidFill>
                  <a:srgbClr val="FF0000"/>
                </a:solidFill>
              </a:rPr>
              <a:t>same database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There are also several reserved database names, which you can access directly but have special semantics. These are as follows: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admin</a:t>
            </a:r>
            <a:r>
              <a:rPr lang="en-US" altLang="zh-CN" i="1" dirty="0"/>
              <a:t>: </a:t>
            </a:r>
            <a:r>
              <a:rPr lang="en-US" altLang="zh-CN" dirty="0"/>
              <a:t>This is the “root” database, in terms of authentication.</a:t>
            </a:r>
          </a:p>
          <a:p>
            <a:pPr lvl="1"/>
            <a:r>
              <a:rPr lang="en-US" altLang="zh-CN" i="1" dirty="0">
                <a:solidFill>
                  <a:srgbClr val="FF0000"/>
                </a:solidFill>
              </a:rPr>
              <a:t>local</a:t>
            </a:r>
            <a:r>
              <a:rPr lang="en-US" altLang="zh-CN" i="1" dirty="0"/>
              <a:t>: </a:t>
            </a:r>
            <a:r>
              <a:rPr lang="en-US" altLang="zh-CN" dirty="0"/>
              <a:t>This database will never be replicated and can be used to store any collections that should be local to a single server.</a:t>
            </a:r>
          </a:p>
          <a:p>
            <a:pPr lvl="1"/>
            <a:r>
              <a:rPr lang="en-US" altLang="zh-CN" i="1" dirty="0" err="1">
                <a:solidFill>
                  <a:srgbClr val="FF0000"/>
                </a:solidFill>
              </a:rPr>
              <a:t>config</a:t>
            </a:r>
            <a:r>
              <a:rPr lang="en-US" altLang="zh-CN" i="1" dirty="0"/>
              <a:t>: </a:t>
            </a:r>
            <a:r>
              <a:rPr lang="en-US" altLang="zh-CN" dirty="0"/>
              <a:t>When Mongo is being used in a </a:t>
            </a:r>
            <a:r>
              <a:rPr lang="en-US" altLang="zh-CN" dirty="0" err="1"/>
              <a:t>sharded</a:t>
            </a:r>
            <a:r>
              <a:rPr lang="en-US" altLang="zh-CN" dirty="0"/>
              <a:t> setup, the </a:t>
            </a:r>
            <a:r>
              <a:rPr lang="en-US" altLang="zh-CN" i="1" dirty="0" err="1"/>
              <a:t>config</a:t>
            </a:r>
            <a:r>
              <a:rPr lang="en-US" altLang="zh-CN" i="1" dirty="0"/>
              <a:t> </a:t>
            </a:r>
            <a:r>
              <a:rPr lang="en-US" altLang="zh-CN" dirty="0"/>
              <a:t>database is used internally to store information about the shards.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72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C95C8-8AD8-094D-9327-B67D0D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AD7F2-F119-4244-9AD2-F5AC8418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Mac</a:t>
            </a:r>
            <a:r>
              <a:rPr kumimoji="1" lang="zh-CN" altLang="en-US" dirty="0"/>
              <a:t> </a:t>
            </a:r>
            <a:r>
              <a:rPr kumimoji="1" lang="en-US" altLang="zh-CN" dirty="0"/>
              <a:t>OS</a:t>
            </a:r>
          </a:p>
          <a:p>
            <a:pPr lvl="1"/>
            <a:r>
              <a:rPr lang="en-US" altLang="zh-CN" dirty="0"/>
              <a:t>Tap the MongoDB Homebrew Tap to download the official Homebrew formula for MongoDB and the Database Tools, by running the following command in your macOS Terminal:</a:t>
            </a:r>
          </a:p>
          <a:p>
            <a:pPr lvl="1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brew tap </a:t>
            </a:r>
            <a:r>
              <a:rPr lang="en-US" altLang="zh-CN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mongodb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/brew </a:t>
            </a:r>
          </a:p>
          <a:p>
            <a:pPr lvl="1"/>
            <a:r>
              <a:rPr lang="en-US" altLang="zh-CN" dirty="0"/>
              <a:t>To update Homebrew and all existing formulae: </a:t>
            </a:r>
          </a:p>
          <a:p>
            <a:pPr lvl="1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brew update</a:t>
            </a:r>
          </a:p>
          <a:p>
            <a:pPr lvl="1"/>
            <a:r>
              <a:rPr lang="en-US" altLang="zh-CN" dirty="0"/>
              <a:t>To install MongoDB, run the following command in your macOS Terminal application:</a:t>
            </a:r>
          </a:p>
          <a:p>
            <a:pPr lvl="1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brew install </a:t>
            </a:r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mongodb-community@7.0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altLang="zh-CN" dirty="0"/>
              <a:t>To run MongoDB (i.e. the </a:t>
            </a:r>
            <a:r>
              <a:rPr lang="en-US" altLang="zh-CN" dirty="0" err="1"/>
              <a:t>mongod</a:t>
            </a:r>
            <a:r>
              <a:rPr lang="en-US" altLang="zh-CN" dirty="0"/>
              <a:t> process) as a macOS service, run:</a:t>
            </a:r>
          </a:p>
          <a:p>
            <a:pPr lvl="1"/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brew services start mongodb-community@7.0</a:t>
            </a:r>
          </a:p>
          <a:p>
            <a:pPr lvl="1"/>
            <a:r>
              <a:rPr lang="en-US" altLang="zh-CN" dirty="0"/>
              <a:t>To stop a </a:t>
            </a:r>
            <a:r>
              <a:rPr lang="en-US" altLang="zh-CN" dirty="0" err="1"/>
              <a:t>mongod</a:t>
            </a:r>
            <a:r>
              <a:rPr lang="en-US" altLang="zh-CN" dirty="0"/>
              <a:t> running as a macOS service, use the following command as needed:</a:t>
            </a:r>
          </a:p>
          <a:p>
            <a:pPr lvl="1"/>
            <a:r>
              <a:rPr lang="en" altLang="zh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brew services stop mongodb-community@7.0</a:t>
            </a:r>
            <a:endParaRPr lang="en-US" altLang="zh-CN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zh-CN" dirty="0"/>
          </a:p>
          <a:p>
            <a:pPr lvl="1"/>
            <a:endParaRPr kumimoji="1"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01D439-D55A-8B40-80D8-9510EB7C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06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C95C8-8AD8-094D-9327-B67D0D0A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Install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Edition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2AD7F2-F119-4244-9AD2-F5AC84184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Windows</a:t>
            </a:r>
          </a:p>
          <a:p>
            <a:pPr lvl="1"/>
            <a:r>
              <a:rPr lang="en-US" altLang="zh-CN" dirty="0"/>
              <a:t>Download MongoDB Community Edition</a:t>
            </a:r>
          </a:p>
          <a:p>
            <a:pPr lvl="1"/>
            <a:r>
              <a:rPr lang="en-US" altLang="zh-CN" dirty="0"/>
              <a:t>Run the MongoDB installer</a:t>
            </a:r>
          </a:p>
          <a:p>
            <a:pPr lvl="1"/>
            <a:r>
              <a:rPr lang="en-US" altLang="zh-CN" dirty="0"/>
              <a:t>Follow the MongoDB Community Edition installation wizard</a:t>
            </a:r>
          </a:p>
          <a:p>
            <a:pPr lvl="1"/>
            <a:endParaRPr lang="en-US" altLang="zh-CN" dirty="0"/>
          </a:p>
          <a:p>
            <a:pPr lvl="1"/>
            <a:endParaRPr kumimoji="1" lang="zh-CN" alt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01D439-D55A-8B40-80D8-9510EB7C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2050" name="Picture 2" descr="Image of the MongoDB Installer wizard - Service Configuration.">
            <a:extLst>
              <a:ext uri="{FF2B5EF4-FFF2-40B4-BE49-F238E27FC236}">
                <a16:creationId xmlns:a16="http://schemas.microsoft.com/office/drawing/2014/main" id="{3D27E8B6-4137-8A06-2399-6A407B37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055" y="2119011"/>
            <a:ext cx="3487889" cy="27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7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F57366-8E53-0F65-C4B1-62146934F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Connect to a Local Deployment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05B7B6-7992-6334-F42A-5D3FCFA9D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Connect to a Local Deployment on the Default Port</a:t>
            </a:r>
          </a:p>
          <a:p>
            <a:pPr lvl="1"/>
            <a:r>
              <a:rPr lang="en" altLang="zh-CN" b="0" i="0" dirty="0" err="1">
                <a:solidFill>
                  <a:schemeClr val="tx2"/>
                </a:solidFill>
                <a:effectLst/>
                <a:latin typeface="Source Code Pro" panose="020B0509030403020204" pitchFamily="49" charset="0"/>
              </a:rPr>
              <a:t>mongosh</a:t>
            </a:r>
            <a:endParaRPr lang="en" altLang="zh-CN" b="0" i="0" dirty="0">
              <a:solidFill>
                <a:schemeClr val="tx2"/>
              </a:solidFill>
              <a:effectLst/>
              <a:latin typeface="Source Code Pro" panose="020B0509030403020204" pitchFamily="49" charset="0"/>
            </a:endParaRPr>
          </a:p>
          <a:p>
            <a:pPr lvl="1"/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mongosh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 "</a:t>
            </a:r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mongodb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://localhost:27017”</a:t>
            </a:r>
          </a:p>
          <a:p>
            <a:pPr lvl="1"/>
            <a:endParaRPr lang="en" altLang="zh-CN" dirty="0">
              <a:solidFill>
                <a:schemeClr val="tx2"/>
              </a:solidFill>
              <a:latin typeface="Source Code Pro" panose="020B0509030403020204" pitchFamily="49" charset="0"/>
            </a:endParaRPr>
          </a:p>
          <a:p>
            <a:r>
              <a:rPr kumimoji="1" lang="en" altLang="zh-CN" dirty="0"/>
              <a:t>Connect to a Local Deployment on a Non-Default Port</a:t>
            </a:r>
          </a:p>
          <a:p>
            <a:pPr lvl="1"/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mongosh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 "</a:t>
            </a:r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mongodb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://localhost:28015"</a:t>
            </a:r>
          </a:p>
          <a:p>
            <a:pPr lvl="1"/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mongosh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 --port 28015</a:t>
            </a:r>
          </a:p>
          <a:p>
            <a:pPr lvl="1"/>
            <a:endParaRPr lang="en" altLang="zh-CN" dirty="0">
              <a:solidFill>
                <a:schemeClr val="tx2"/>
              </a:solidFill>
              <a:latin typeface="Source Code Pro" panose="020B0509030403020204" pitchFamily="49" charset="0"/>
            </a:endParaRPr>
          </a:p>
          <a:p>
            <a:r>
              <a:rPr kumimoji="1" lang="en" altLang="zh-CN" dirty="0"/>
              <a:t>Connect to a Deployment on a Remote Host</a:t>
            </a:r>
          </a:p>
          <a:p>
            <a:pPr lvl="1"/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mongosh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 "</a:t>
            </a:r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mongodb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://mongodb0.example.com:28015"</a:t>
            </a:r>
          </a:p>
          <a:p>
            <a:pPr lvl="1"/>
            <a:r>
              <a:rPr lang="en" altLang="zh-CN" dirty="0" err="1">
                <a:solidFill>
                  <a:schemeClr val="tx2"/>
                </a:solidFill>
                <a:latin typeface="Source Code Pro" panose="020B0509030403020204" pitchFamily="49" charset="0"/>
              </a:rPr>
              <a:t>mongosh</a:t>
            </a:r>
            <a:r>
              <a:rPr lang="en" altLang="zh-CN" dirty="0">
                <a:solidFill>
                  <a:schemeClr val="tx2"/>
                </a:solidFill>
                <a:latin typeface="Source Code Pro" panose="020B0509030403020204" pitchFamily="49" charset="0"/>
              </a:rPr>
              <a:t> --host mongodb0.example.com --port 28015</a:t>
            </a:r>
          </a:p>
          <a:p>
            <a:endParaRPr lang="zh-CN" altLang="en-US" dirty="0">
              <a:solidFill>
                <a:schemeClr val="tx2"/>
              </a:solidFill>
              <a:latin typeface="Source Code Pro" panose="020B050903040302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743AB-60E8-0D42-5CB0-83F21334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075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Tahoma" pitchFamily="34" charset="0"/>
                <a:cs typeface="Tahoma" pitchFamily="34" charset="0"/>
              </a:rPr>
              <a:t>Contents</a:t>
            </a:r>
          </a:p>
          <a:p>
            <a:pPr lvl="1"/>
            <a:r>
              <a:rPr lang="en-US" altLang="zh-CN" sz="1800" dirty="0">
                <a:ea typeface="Tahoma" pitchFamily="34" charset="0"/>
                <a:cs typeface="Tahoma" pitchFamily="34" charset="0"/>
              </a:rPr>
              <a:t>Mongo DB  specification</a:t>
            </a:r>
          </a:p>
          <a:p>
            <a:pPr lvl="1"/>
            <a:r>
              <a:rPr lang="en-US" altLang="zh-CN" sz="1800" dirty="0">
                <a:ea typeface="Tahoma" pitchFamily="34" charset="0"/>
                <a:cs typeface="Tahoma" pitchFamily="34" charset="0"/>
              </a:rPr>
              <a:t>Access Mongo DB in Java</a:t>
            </a:r>
          </a:p>
          <a:p>
            <a:pPr lvl="1">
              <a:defRPr/>
            </a:pPr>
            <a:r>
              <a:rPr lang="en-US" altLang="zh-CN" sz="1800" dirty="0">
                <a:ea typeface="Tahoma" pitchFamily="34" charset="0"/>
                <a:cs typeface="Tahoma" pitchFamily="34" charset="0"/>
              </a:rPr>
              <a:t>Replication &amp; </a:t>
            </a:r>
            <a:r>
              <a:rPr lang="en-US" altLang="zh-CN" sz="1800" dirty="0" err="1">
                <a:ea typeface="Tahoma" pitchFamily="34" charset="0"/>
                <a:cs typeface="Tahoma" pitchFamily="34" charset="0"/>
              </a:rPr>
              <a:t>Sharding</a:t>
            </a:r>
            <a:r>
              <a:rPr lang="en-US" altLang="zh-CN" sz="1800" dirty="0">
                <a:ea typeface="Tahoma" pitchFamily="34" charset="0"/>
                <a:cs typeface="Tahoma" pitchFamily="34" charset="0"/>
              </a:rPr>
              <a:t> </a:t>
            </a:r>
          </a:p>
          <a:p>
            <a:pPr lvl="2">
              <a:defRPr/>
            </a:pPr>
            <a:endParaRPr lang="en-US" altLang="zh-CN" dirty="0">
              <a:ea typeface="Tahoma" pitchFamily="34" charset="0"/>
              <a:cs typeface="Tahoma" pitchFamily="34" charset="0"/>
            </a:endParaRPr>
          </a:p>
          <a:p>
            <a:r>
              <a:rPr lang="en-US" altLang="zh-CN" sz="2400" dirty="0">
                <a:ea typeface="Tahoma" pitchFamily="34" charset="0"/>
                <a:cs typeface="Tahoma" pitchFamily="34" charset="0"/>
              </a:rPr>
              <a:t>Objectives</a:t>
            </a:r>
          </a:p>
          <a:p>
            <a:pPr lvl="1"/>
            <a:r>
              <a:rPr lang="zh-CN" altLang="en-US" sz="1900" dirty="0">
                <a:latin typeface="DengXian" panose="02010600030101010101" pitchFamily="2" charset="-122"/>
                <a:ea typeface="DengXian" panose="02010600030101010101" pitchFamily="2" charset="-122"/>
                <a:cs typeface="Tahoma" pitchFamily="34" charset="0"/>
              </a:rPr>
              <a:t>能够根据数据特性，设计综合运用</a:t>
            </a:r>
            <a:r>
              <a:rPr lang="en-US" altLang="zh-CN" sz="1900" dirty="0">
                <a:latin typeface="DengXian" panose="02010600030101010101" pitchFamily="2" charset="-122"/>
                <a:ea typeface="DengXian" panose="02010600030101010101" pitchFamily="2" charset="-122"/>
                <a:cs typeface="Tahoma" pitchFamily="34" charset="0"/>
              </a:rPr>
              <a:t>NoSQL</a:t>
            </a:r>
            <a:r>
              <a:rPr lang="zh-CN" altLang="en-US" sz="1900" dirty="0">
                <a:latin typeface="DengXian" panose="02010600030101010101" pitchFamily="2" charset="-122"/>
                <a:ea typeface="DengXian" panose="02010600030101010101" pitchFamily="2" charset="-122"/>
                <a:cs typeface="Tahoma" pitchFamily="34" charset="0"/>
              </a:rPr>
              <a:t>数据库和关系型数据库的数据存储方案，以实现数据访问性能的优化</a:t>
            </a:r>
            <a:endParaRPr lang="en-US" altLang="zh-CN" sz="1900" dirty="0">
              <a:latin typeface="DengXian" panose="02010600030101010101" pitchFamily="2" charset="-122"/>
              <a:ea typeface="DengXian" panose="02010600030101010101" pitchFamily="2" charset="-122"/>
              <a:cs typeface="Tahoma" pitchFamily="34" charset="0"/>
            </a:endParaRPr>
          </a:p>
          <a:p>
            <a:pPr lvl="1"/>
            <a:r>
              <a:rPr lang="zh-CN" altLang="en-US" sz="1900" dirty="0">
                <a:latin typeface="DengXian" panose="02010600030101010101" pitchFamily="2" charset="-122"/>
                <a:ea typeface="DengXian" panose="02010600030101010101" pitchFamily="2" charset="-122"/>
                <a:cs typeface="Tahoma" pitchFamily="34" charset="0"/>
              </a:rPr>
              <a:t>能够通过分层架构设计并实现跨类型数据存储机制下的数据访问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16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75C71-C2DA-AF75-6951-C88BB6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16E8C-1BF6-9513-C771-0B93E17D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Create Operations</a:t>
            </a:r>
          </a:p>
          <a:p>
            <a:pPr lvl="1"/>
            <a:r>
              <a:rPr kumimoji="1" lang="en" altLang="zh-CN" dirty="0"/>
              <a:t>Create or insert operations add new documents to a collection. If the collection does not exist, create operations also create the collection.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061C0E-BCDD-E473-4E99-EAEBEBF6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E6CD5F2-9282-CE23-B7D8-C24FDB3F2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7" y="1517067"/>
            <a:ext cx="3347864" cy="3611115"/>
          </a:xfrm>
          <a:prstGeom prst="rect">
            <a:avLst/>
          </a:prstGeom>
        </p:spPr>
      </p:pic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3ED12FD-B6C6-34FC-DF0E-A52A1C64F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8553"/>
              </p:ext>
            </p:extLst>
          </p:nvPr>
        </p:nvGraphicFramePr>
        <p:xfrm>
          <a:off x="553533" y="1687204"/>
          <a:ext cx="5314611" cy="3332818"/>
        </p:xfrm>
        <a:graphic>
          <a:graphicData uri="http://schemas.openxmlformats.org/drawingml/2006/table">
            <a:tbl>
              <a:tblPr/>
              <a:tblGrid>
                <a:gridCol w="5314611">
                  <a:extLst>
                    <a:ext uri="{9D8B030D-6E8A-4147-A177-3AD203B41FA5}">
                      <a16:colId xmlns:a16="http://schemas.microsoft.com/office/drawing/2014/main" val="1661151993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l" fontAlgn="t"/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sz="11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sz="11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91633"/>
                  </a:ext>
                </a:extLst>
              </a:tr>
              <a:tr h="249784">
                <a:tc>
                  <a:txBody>
                    <a:bodyPr/>
                    <a:lstStyle/>
                    <a:p>
                      <a:pPr algn="l" fontAlgn="t"/>
                      <a:r>
                        <a:rPr lang="en" sz="11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sz="1100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insertOne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05316"/>
                  </a:ext>
                </a:extLst>
              </a:tr>
              <a:tr h="13952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651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"The </a:t>
                      </a:r>
                      <a:r>
                        <a:rPr lang="en" sz="1100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Favourite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0699457"/>
                  </a:ext>
                </a:extLst>
              </a:tr>
              <a:tr h="1350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genres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"Drama"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"History"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069366"/>
                  </a:ext>
                </a:extLst>
              </a:tr>
              <a:tr h="16880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runtime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1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121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485857"/>
                  </a:ext>
                </a:extLst>
              </a:tr>
              <a:tr h="130552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rated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"R"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921600"/>
                  </a:ext>
                </a:extLst>
              </a:tr>
              <a:tr h="164312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year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1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2018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4485672"/>
                  </a:ext>
                </a:extLst>
              </a:tr>
              <a:tr h="126064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"Yorgos Lanthimos"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57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cast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"Olivia Colman"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"Emma Stone"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"Rachel Weisz"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823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11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e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1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"movie"</a:t>
                      </a:r>
                      <a:endParaRPr lang="en" sz="11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5057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723966"/>
                  </a:ext>
                </a:extLst>
              </a:tr>
              <a:tr h="28155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1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44387" marR="144387" marT="43316" marB="4331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44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77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75C71-C2DA-AF75-6951-C88BB67AB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416E8C-1BF6-9513-C771-0B93E17D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Create Operations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061C0E-BCDD-E473-4E99-EAEBEBF64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D29957-86FD-344A-455F-77FA4B2C0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75" y="1153814"/>
            <a:ext cx="4354326" cy="3506168"/>
          </a:xfrm>
          <a:prstGeom prst="rect">
            <a:avLst/>
          </a:prstGeom>
        </p:spPr>
      </p:pic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4BD0F52-01CB-BDFA-477E-5AE0A82D4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3538"/>
              </p:ext>
            </p:extLst>
          </p:nvPr>
        </p:nvGraphicFramePr>
        <p:xfrm>
          <a:off x="389411" y="1210051"/>
          <a:ext cx="4148743" cy="3777520"/>
        </p:xfrm>
        <a:graphic>
          <a:graphicData uri="http://schemas.openxmlformats.org/drawingml/2006/table">
            <a:tbl>
              <a:tblPr/>
              <a:tblGrid>
                <a:gridCol w="4148743">
                  <a:extLst>
                    <a:ext uri="{9D8B030D-6E8A-4147-A177-3AD203B41FA5}">
                      <a16:colId xmlns:a16="http://schemas.microsoft.com/office/drawing/2014/main" val="1086319280"/>
                    </a:ext>
                  </a:extLst>
                </a:gridCol>
              </a:tblGrid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sz="7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sz="7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748821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en" sz="7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sz="700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insertMany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02337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87888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"Jurassic World: Fallen Kingdom"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161011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genres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"Action"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"Sci-Fi"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511534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runtime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130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77444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rated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"PG-13"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3466746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year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2018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479266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"J. A. </a:t>
                      </a:r>
                      <a:r>
                        <a:rPr lang="en" sz="700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Bayona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969928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cast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"Chris Pratt"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"Bryce Dallas Howard"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sz="700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Rafe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Spall"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18308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"movie"</a:t>
                      </a:r>
                      <a:endParaRPr lang="en" sz="7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0083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43082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44630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"Tag"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455502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genres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"Comedy"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"Action"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615172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runtime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105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814049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rated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"R"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401042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year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2018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470448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directors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"Jeff </a:t>
                      </a:r>
                      <a:r>
                        <a:rPr lang="en" sz="700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Tomsic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442847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cast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"Annabelle Wallis"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"Jeremy Renner"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"Jon Hamm"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],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911104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</a:t>
                      </a:r>
                      <a:r>
                        <a:rPr lang="en" sz="7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type</a:t>
                      </a:r>
                      <a:r>
                        <a:rPr lang="e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7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"movie"</a:t>
                      </a:r>
                      <a:endParaRPr lang="en" sz="7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72595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zh-C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794023"/>
                  </a:ext>
                </a:extLst>
              </a:tr>
              <a:tr h="16424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7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</a:txBody>
                  <a:tcPr marL="84226" marR="84226" marT="25268" marB="2526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69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3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 Operations</a:t>
            </a:r>
          </a:p>
          <a:p>
            <a:pPr lvl="1"/>
            <a:r>
              <a:rPr kumimoji="1" lang="en" altLang="zh-CN" dirty="0"/>
              <a:t>Read operations retrieve documents from a collection; i.e. query a collection for documents.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Read All Documents in a Collection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55F4C3F-E529-437E-E33F-B5CBCED71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863077"/>
              </p:ext>
            </p:extLst>
          </p:nvPr>
        </p:nvGraphicFramePr>
        <p:xfrm>
          <a:off x="396630" y="2355726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4149088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4116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B55DACDE-7A33-6257-8B08-0AAFE64C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5" y="1504713"/>
            <a:ext cx="3252246" cy="360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Read Operations</a:t>
            </a:r>
          </a:p>
          <a:p>
            <a:pPr lvl="1"/>
            <a:r>
              <a:rPr kumimoji="1" lang="en" altLang="zh-CN" dirty="0"/>
              <a:t>Read operations retrieve documents from a collection; i.e. query a collection for documents.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Specify Equality Condition</a:t>
            </a:r>
          </a:p>
          <a:p>
            <a:pPr lvl="1"/>
            <a:r>
              <a:rPr kumimoji="1" lang="en" altLang="zh-CN" dirty="0"/>
              <a:t>To return all movies where the title equals Titanic from the </a:t>
            </a:r>
            <a:r>
              <a:rPr kumimoji="1" lang="en" altLang="zh-CN" dirty="0" err="1"/>
              <a:t>sample_mflix.movies</a:t>
            </a:r>
            <a:r>
              <a:rPr kumimoji="1" lang="en" altLang="zh-CN" dirty="0"/>
              <a:t> collection: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r>
              <a:rPr kumimoji="1" lang="en" altLang="zh-CN" dirty="0"/>
              <a:t>This operation corresponds to the following SQL statement:</a:t>
            </a:r>
          </a:p>
          <a:p>
            <a:pPr lvl="1"/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5B4DFF8-29F3-6B11-EC89-B00DDA1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214595"/>
              </p:ext>
            </p:extLst>
          </p:nvPr>
        </p:nvGraphicFramePr>
        <p:xfrm>
          <a:off x="683568" y="3958159"/>
          <a:ext cx="5760640" cy="297180"/>
        </p:xfrm>
        <a:graphic>
          <a:graphicData uri="http://schemas.openxmlformats.org/drawingml/2006/table">
            <a:tbl>
              <a:tblPr/>
              <a:tblGrid>
                <a:gridCol w="5760640">
                  <a:extLst>
                    <a:ext uri="{9D8B030D-6E8A-4147-A177-3AD203B41FA5}">
                      <a16:colId xmlns:a16="http://schemas.microsoft.com/office/drawing/2014/main" val="3618716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* </a:t>
                      </a:r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movies </a:t>
                      </a:r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WHERE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title = "Titanic"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5992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518BD4F-B6C9-2B1D-2DAF-2FF78383B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913010"/>
              </p:ext>
            </p:extLst>
          </p:nvPr>
        </p:nvGraphicFramePr>
        <p:xfrm>
          <a:off x="647527" y="2571750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4149088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43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"title"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"Titanic"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3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8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Read Operations</a:t>
            </a:r>
          </a:p>
          <a:p>
            <a:pPr lvl="1"/>
            <a:r>
              <a:rPr kumimoji="1" lang="en" altLang="zh-CN" dirty="0"/>
              <a:t>Read operations retrieve documents from a collection; i.e. query a collection for documents.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Specify Conditions Using Query Operators</a:t>
            </a:r>
          </a:p>
          <a:p>
            <a:pPr lvl="1"/>
            <a:r>
              <a:rPr kumimoji="1" lang="en" altLang="zh-CN" dirty="0"/>
              <a:t>Use query operators in a query filter document to perform more complex comparisons and evaluations. Query operators in a query filter document have the following form: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r>
              <a:rPr kumimoji="1" lang="en" altLang="zh-CN" dirty="0"/>
              <a:t>To return all movies from the </a:t>
            </a:r>
            <a:r>
              <a:rPr kumimoji="1" lang="en" altLang="zh-CN" dirty="0" err="1"/>
              <a:t>sample_mflix.movies</a:t>
            </a:r>
            <a:r>
              <a:rPr kumimoji="1" lang="en" altLang="zh-CN" dirty="0"/>
              <a:t> collection which are either rated PG or PG-13: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r>
              <a:rPr kumimoji="1" lang="en" altLang="zh-CN" dirty="0"/>
              <a:t>This operation corresponds to the following SQL statement:</a:t>
            </a:r>
          </a:p>
          <a:p>
            <a:pPr lvl="1"/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5B4DFF8-29F3-6B11-EC89-B00DDA1E1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561"/>
              </p:ext>
            </p:extLst>
          </p:nvPr>
        </p:nvGraphicFramePr>
        <p:xfrm>
          <a:off x="666127" y="4549014"/>
          <a:ext cx="5760640" cy="297180"/>
        </p:xfrm>
        <a:graphic>
          <a:graphicData uri="http://schemas.openxmlformats.org/drawingml/2006/table">
            <a:tbl>
              <a:tblPr/>
              <a:tblGrid>
                <a:gridCol w="5760640">
                  <a:extLst>
                    <a:ext uri="{9D8B030D-6E8A-4147-A177-3AD203B41FA5}">
                      <a16:colId xmlns:a16="http://schemas.microsoft.com/office/drawing/2014/main" val="3618716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* </a:t>
                      </a:r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FROM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movies </a:t>
                      </a:r>
                      <a:r>
                        <a:rPr lang="en" b="1" dirty="0">
                          <a:solidFill>
                            <a:srgbClr val="CC3887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WHERE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" altLang="zh-CN" sz="1350" b="1" i="0" kern="1200" dirty="0"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rated in ("PG", "PG-13")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059926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B48A0FEF-0FE1-86E0-0721-77491A9D07A9}"/>
              </a:ext>
            </a:extLst>
          </p:cNvPr>
          <p:cNvSpPr txBox="1"/>
          <p:nvPr/>
        </p:nvSpPr>
        <p:spPr>
          <a:xfrm>
            <a:off x="680383" y="2595048"/>
            <a:ext cx="6984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b="1" i="0" dirty="0">
                <a:solidFill>
                  <a:srgbClr val="001E2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&lt;field1&gt;: { &lt;operator1&gt;: &lt;value1&gt; }, ... }</a:t>
            </a:r>
            <a:endParaRPr lang="zh-CN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BF0146A-6FF9-DF5E-2327-64B5E008D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447156"/>
              </p:ext>
            </p:extLst>
          </p:nvPr>
        </p:nvGraphicFramePr>
        <p:xfrm>
          <a:off x="666127" y="3428739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25020199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80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$in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"PG"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"PG-13"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 } 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51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7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Read Operations</a:t>
            </a:r>
          </a:p>
          <a:p>
            <a:pPr lvl="1"/>
            <a:r>
              <a:rPr kumimoji="1" lang="en" altLang="zh-CN" dirty="0"/>
              <a:t>Read operations retrieve documents from a collection; i.e. query a collection for documents.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Specify Logical Operators (AND / OR)</a:t>
            </a:r>
          </a:p>
          <a:p>
            <a:pPr lvl="1"/>
            <a:r>
              <a:rPr kumimoji="1" lang="en" altLang="zh-CN" dirty="0"/>
              <a:t>To return movies which were released in Mexico and have an IMDB rating of at least 7: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pPr lvl="1"/>
            <a:r>
              <a:rPr kumimoji="1" lang="en" altLang="zh-CN" dirty="0"/>
              <a:t>To return movies from the </a:t>
            </a:r>
            <a:r>
              <a:rPr kumimoji="1" lang="en" altLang="zh-CN" dirty="0" err="1"/>
              <a:t>sample_mflix.movies</a:t>
            </a:r>
            <a:r>
              <a:rPr kumimoji="1" lang="en" altLang="zh-CN" dirty="0"/>
              <a:t> collection which were released in 2010 and either won at least 5 awards or have a genre of Drama:</a:t>
            </a:r>
          </a:p>
          <a:p>
            <a:pPr lvl="1"/>
            <a:endParaRPr kumimoji="1" lang="en" altLang="zh-CN" dirty="0"/>
          </a:p>
          <a:p>
            <a:pPr lvl="1"/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9D166224-D619-CFA4-EA4F-B654070AB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224394"/>
              </p:ext>
            </p:extLst>
          </p:nvPr>
        </p:nvGraphicFramePr>
        <p:xfrm>
          <a:off x="666127" y="2427734"/>
          <a:ext cx="7434265" cy="594360"/>
        </p:xfrm>
        <a:graphic>
          <a:graphicData uri="http://schemas.openxmlformats.org/drawingml/2006/table">
            <a:tbl>
              <a:tblPr/>
              <a:tblGrid>
                <a:gridCol w="7434265">
                  <a:extLst>
                    <a:ext uri="{9D8B030D-6E8A-4147-A177-3AD203B41FA5}">
                      <a16:colId xmlns:a16="http://schemas.microsoft.com/office/drawing/2014/main" val="98123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8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countries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"Mexico"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imdb.rating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gte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6590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0A3C7229-6A99-1B35-5105-D60C3768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08118"/>
              </p:ext>
            </p:extLst>
          </p:nvPr>
        </p:nvGraphicFramePr>
        <p:xfrm>
          <a:off x="666127" y="3441994"/>
          <a:ext cx="7722297" cy="1485900"/>
        </p:xfrm>
        <a:graphic>
          <a:graphicData uri="http://schemas.openxmlformats.org/drawingml/2006/table">
            <a:tbl>
              <a:tblPr/>
              <a:tblGrid>
                <a:gridCol w="7722297">
                  <a:extLst>
                    <a:ext uri="{9D8B030D-6E8A-4147-A177-3AD203B41FA5}">
                      <a16:colId xmlns:a16="http://schemas.microsoft.com/office/drawing/2014/main" val="3237459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78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6155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year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2010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870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$or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{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b="1" dirty="0" err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awards.wins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gte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},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genres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"Drama"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]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6000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8229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5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Update Operations</a:t>
            </a:r>
          </a:p>
          <a:p>
            <a:pPr lvl="1"/>
            <a:r>
              <a:rPr kumimoji="1" lang="en" altLang="zh-CN" dirty="0"/>
              <a:t>Update operations modify existing documents in a collection. </a:t>
            </a:r>
          </a:p>
          <a:p>
            <a:pPr lvl="1"/>
            <a:endParaRPr kumimoji="1" lang="en" altLang="zh-CN" dirty="0"/>
          </a:p>
          <a:p>
            <a:r>
              <a:rPr kumimoji="1" lang="en" altLang="zh-CN" dirty="0"/>
              <a:t>Update Operator Syntax</a:t>
            </a:r>
          </a:p>
          <a:p>
            <a:pPr lvl="1"/>
            <a:r>
              <a:rPr kumimoji="1" lang="en" altLang="zh-CN" dirty="0"/>
              <a:t>To update a document, MongoDB provides update operators, such as </a:t>
            </a:r>
            <a:r>
              <a:rPr kumimoji="1" lang="en" altLang="zh-CN" dirty="0">
                <a:solidFill>
                  <a:srgbClr val="FF0000"/>
                </a:solidFill>
              </a:rPr>
              <a:t>$set</a:t>
            </a:r>
            <a:r>
              <a:rPr kumimoji="1" lang="en" altLang="zh-CN" dirty="0"/>
              <a:t>, to modify field values.</a:t>
            </a:r>
          </a:p>
          <a:p>
            <a:pPr lvl="1"/>
            <a:r>
              <a:rPr kumimoji="1" lang="en" altLang="zh-CN" dirty="0"/>
              <a:t>To use the update operators, pass to the update methods an update document of the form: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3134BD3-781C-A5BA-1DF2-52C506090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725239"/>
              </p:ext>
            </p:extLst>
          </p:nvPr>
        </p:nvGraphicFramePr>
        <p:xfrm>
          <a:off x="567506" y="2715766"/>
          <a:ext cx="7000875" cy="1485900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:a16="http://schemas.microsoft.com/office/drawing/2014/main" val="4271734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03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&lt;update operator&gt;: { &lt;field1&gt;: &lt;value1&gt;, ... },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684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&lt;update operator&gt;: { &lt;field2&gt;: &lt;value2&gt;, ... },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3585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...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481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709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53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" altLang="zh-CN" dirty="0"/>
              <a:t>Update a Single Document</a:t>
            </a:r>
          </a:p>
          <a:p>
            <a:pPr lvl="1"/>
            <a:r>
              <a:rPr kumimoji="1" lang="en" altLang="zh-CN" dirty="0"/>
              <a:t>To update the first document in the </a:t>
            </a:r>
            <a:r>
              <a:rPr kumimoji="1" lang="en" altLang="zh-CN" dirty="0" err="1"/>
              <a:t>sample_mflix.movies</a:t>
            </a:r>
            <a:r>
              <a:rPr kumimoji="1" lang="en" altLang="zh-CN" dirty="0"/>
              <a:t> collection where title equals "Twilight":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00AB557-C306-9614-B090-5806FE0E4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30068"/>
              </p:ext>
            </p:extLst>
          </p:nvPr>
        </p:nvGraphicFramePr>
        <p:xfrm>
          <a:off x="374034" y="1563638"/>
          <a:ext cx="8785225" cy="2816146"/>
        </p:xfrm>
        <a:graphic>
          <a:graphicData uri="http://schemas.openxmlformats.org/drawingml/2006/table">
            <a:tbl>
              <a:tblPr/>
              <a:tblGrid>
                <a:gridCol w="8785225">
                  <a:extLst>
                    <a:ext uri="{9D8B030D-6E8A-4147-A177-3AD203B41FA5}">
                      <a16:colId xmlns:a16="http://schemas.microsoft.com/office/drawing/2014/main" val="3994943828"/>
                    </a:ext>
                  </a:extLst>
                </a:gridCol>
              </a:tblGrid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sz="13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sz="13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68461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endParaRPr lang="zh-CN" altLang="en-US" sz="1300" b="1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499436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" sz="13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sz="1300" b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updateOne</a:t>
                      </a:r>
                      <a:r>
                        <a:rPr lang="en" sz="13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sz="1300" b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</a:t>
                      </a:r>
                      <a:r>
                        <a:rPr lang="en" sz="13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300" b="1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"Twilight"</a:t>
                      </a:r>
                      <a:r>
                        <a:rPr lang="en" sz="13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},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227897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195038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" sz="13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$set</a:t>
                      </a:r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763884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" sz="13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plot</a:t>
                      </a:r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3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"A teenage girl risks everything–including </a:t>
                      </a:r>
                    </a:p>
                    <a:p>
                      <a:pPr algn="l" fontAlgn="t"/>
                      <a:r>
                        <a:rPr lang="en" sz="1300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     her life–when she falls in love with a vampire."</a:t>
                      </a:r>
                      <a:endParaRPr lang="en" sz="13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76809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},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836735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" sz="1300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$</a:t>
                      </a:r>
                      <a:r>
                        <a:rPr lang="en" sz="1300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currentDate</a:t>
                      </a:r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sz="1300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lastUpdated</a:t>
                      </a:r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sz="1300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true</a:t>
                      </a:r>
                      <a:r>
                        <a:rPr lang="e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99382"/>
                  </a:ext>
                </a:extLst>
              </a:tr>
              <a:tr h="291285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3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})</a:t>
                      </a:r>
                    </a:p>
                  </a:txBody>
                  <a:tcPr marL="149377" marR="149377" marT="44813" marB="4481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23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178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" altLang="zh-CN" dirty="0"/>
              <a:t>Update Multiple Documents</a:t>
            </a:r>
          </a:p>
          <a:p>
            <a:pPr lvl="1"/>
            <a:r>
              <a:rPr kumimoji="1" lang="en" altLang="zh-CN" dirty="0"/>
              <a:t>To update all documents in the </a:t>
            </a:r>
            <a:r>
              <a:rPr kumimoji="1" lang="en" altLang="zh-CN" dirty="0" err="1"/>
              <a:t>sample_airbnb.listingsAndReviews</a:t>
            </a:r>
            <a:r>
              <a:rPr kumimoji="1" lang="en" altLang="zh-CN" dirty="0"/>
              <a:t> collection to update where </a:t>
            </a:r>
            <a:r>
              <a:rPr kumimoji="1" lang="en" altLang="zh-CN" dirty="0" err="1"/>
              <a:t>security_deposit</a:t>
            </a:r>
            <a:r>
              <a:rPr kumimoji="1" lang="en" altLang="zh-CN" dirty="0"/>
              <a:t> is less than 100: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5395100-8631-BEED-7764-78E9E959B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294589"/>
              </p:ext>
            </p:extLst>
          </p:nvPr>
        </p:nvGraphicFramePr>
        <p:xfrm>
          <a:off x="685757" y="1920987"/>
          <a:ext cx="6910579" cy="2080260"/>
        </p:xfrm>
        <a:graphic>
          <a:graphicData uri="http://schemas.openxmlformats.org/drawingml/2006/table">
            <a:tbl>
              <a:tblPr/>
              <a:tblGrid>
                <a:gridCol w="6910579">
                  <a:extLst>
                    <a:ext uri="{9D8B030D-6E8A-4147-A177-3AD203B41FA5}">
                      <a16:colId xmlns:a16="http://schemas.microsoft.com/office/drawing/2014/main" val="21195527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sample_airbnb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569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db.listingsAndReviews.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updateMany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55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 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security_deposit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},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709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069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$set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{ 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security_deposit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100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minimum_nights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536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}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879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349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5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" altLang="zh-CN" dirty="0"/>
              <a:t>Replace a Document</a:t>
            </a:r>
          </a:p>
          <a:p>
            <a:pPr lvl="1"/>
            <a:r>
              <a:rPr lang="en" altLang="zh-CN" dirty="0"/>
              <a:t>To replace the first document from the </a:t>
            </a:r>
            <a:r>
              <a:rPr lang="en" altLang="zh-CN" dirty="0" err="1"/>
              <a:t>sample_analytics.accounts</a:t>
            </a:r>
            <a:r>
              <a:rPr lang="en" altLang="zh-CN" dirty="0"/>
              <a:t> collection where </a:t>
            </a:r>
            <a:r>
              <a:rPr lang="en" altLang="zh-CN" dirty="0" err="1"/>
              <a:t>account_id</a:t>
            </a:r>
            <a:r>
              <a:rPr lang="en" altLang="zh-CN" dirty="0"/>
              <a:t>: 371138: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D4221AA-9E04-0F36-828C-C3F2B874A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34583"/>
              </p:ext>
            </p:extLst>
          </p:nvPr>
        </p:nvGraphicFramePr>
        <p:xfrm>
          <a:off x="683568" y="1977390"/>
          <a:ext cx="8460432" cy="1188720"/>
        </p:xfrm>
        <a:graphic>
          <a:graphicData uri="http://schemas.openxmlformats.org/drawingml/2006/table">
            <a:tbl>
              <a:tblPr/>
              <a:tblGrid>
                <a:gridCol w="8460432">
                  <a:extLst>
                    <a:ext uri="{9D8B030D-6E8A-4147-A177-3AD203B41FA5}">
                      <a16:colId xmlns:a16="http://schemas.microsoft.com/office/drawing/2014/main" val="33259224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db.accounts.</a:t>
                      </a:r>
                      <a:r>
                        <a:rPr lang="en" b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replaceOne</a:t>
                      </a:r>
                      <a:r>
                        <a:rPr lang="en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490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 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account_id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371138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291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{ </a:t>
                      </a:r>
                      <a:r>
                        <a:rPr lang="en" b="1" dirty="0" err="1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account_id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893421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limit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5000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products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[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"Investment"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"Brokerage"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] }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15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9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1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 Data</a:t>
            </a:r>
            <a:r>
              <a:rPr lang="zh-CN" altLang="en-US" dirty="0"/>
              <a:t>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/>
              <a:t>More data usually beats better algorithms</a:t>
            </a:r>
          </a:p>
          <a:p>
            <a:endParaRPr lang="en-US" altLang="zh-CN" sz="2100" dirty="0"/>
          </a:p>
          <a:p>
            <a:r>
              <a:rPr lang="en-US" altLang="zh-CN" sz="2100" dirty="0"/>
              <a:t>The good news is that </a:t>
            </a:r>
          </a:p>
          <a:p>
            <a:pPr lvl="1"/>
            <a:r>
              <a:rPr lang="en-US" altLang="zh-CN" sz="1800" dirty="0"/>
              <a:t>Big Data is here</a:t>
            </a:r>
          </a:p>
          <a:p>
            <a:pPr lvl="1"/>
            <a:endParaRPr lang="en-US" altLang="zh-CN" sz="1800" dirty="0"/>
          </a:p>
          <a:p>
            <a:r>
              <a:rPr lang="en-US" altLang="zh-CN" sz="2100" dirty="0"/>
              <a:t>The bad news is that </a:t>
            </a:r>
          </a:p>
          <a:p>
            <a:pPr lvl="1"/>
            <a:r>
              <a:rPr lang="en-US" altLang="zh-CN" sz="1800" dirty="0"/>
              <a:t>we are struggling to store and analyze it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4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" altLang="zh-CN" dirty="0"/>
              <a:t>Delete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</a:p>
          <a:p>
            <a:pPr lvl="1"/>
            <a:r>
              <a:rPr lang="en" altLang="zh-CN" dirty="0"/>
              <a:t>Delete operations remove existing documents from a collection.</a:t>
            </a:r>
          </a:p>
          <a:p>
            <a:pPr lvl="1"/>
            <a:endParaRPr lang="en" altLang="zh-CN" dirty="0"/>
          </a:p>
          <a:p>
            <a:r>
              <a:rPr lang="en" altLang="zh-CN" dirty="0"/>
              <a:t>Delete All Documents</a:t>
            </a:r>
          </a:p>
          <a:p>
            <a:pPr lvl="1"/>
            <a:r>
              <a:rPr lang="en" altLang="zh-CN" dirty="0"/>
              <a:t>To delete all documents from the </a:t>
            </a:r>
            <a:r>
              <a:rPr lang="en" altLang="zh-CN" dirty="0" err="1"/>
              <a:t>sample_mflix.movies</a:t>
            </a:r>
            <a:r>
              <a:rPr lang="en" altLang="zh-CN" dirty="0"/>
              <a:t> collection: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r>
              <a:rPr lang="en" altLang="zh-CN" dirty="0"/>
              <a:t>Delete All Documents that Match a Condition</a:t>
            </a:r>
          </a:p>
          <a:p>
            <a:pPr lvl="1"/>
            <a:r>
              <a:rPr lang="en" altLang="zh-CN" dirty="0"/>
              <a:t>To delete all documents from the </a:t>
            </a:r>
            <a:r>
              <a:rPr lang="en" altLang="zh-CN" dirty="0" err="1"/>
              <a:t>sample_mflix.movies</a:t>
            </a:r>
            <a:r>
              <a:rPr lang="en" altLang="zh-CN" dirty="0"/>
              <a:t> collection where the title equals "Titanic":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CB84AAD-8CBB-ECB7-1C38-ACD3DA38E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739624"/>
              </p:ext>
            </p:extLst>
          </p:nvPr>
        </p:nvGraphicFramePr>
        <p:xfrm>
          <a:off x="685757" y="2427734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12107325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41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deleteMany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({})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22937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0587C49-0F51-AD18-4E44-3D8694A0E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67822"/>
              </p:ext>
            </p:extLst>
          </p:nvPr>
        </p:nvGraphicFramePr>
        <p:xfrm>
          <a:off x="685757" y="3852657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4159798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sample_mflix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959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deleteMany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title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"Titanic"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010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5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EDC0A-E42D-9C6A-C8D5-B5D1B3E10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Perform CRUD Operations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DF82E-7CDB-3875-FD45-A59666E7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en" altLang="zh-CN" dirty="0"/>
              <a:t>Delete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Operations</a:t>
            </a:r>
          </a:p>
          <a:p>
            <a:pPr lvl="1"/>
            <a:r>
              <a:rPr lang="en" altLang="zh-CN" dirty="0"/>
              <a:t>Delete operations remove existing documents from a collection.</a:t>
            </a:r>
          </a:p>
          <a:p>
            <a:pPr lvl="1"/>
            <a:endParaRPr lang="en" altLang="zh-CN" dirty="0"/>
          </a:p>
          <a:p>
            <a:r>
              <a:rPr lang="en" altLang="zh-CN" dirty="0"/>
              <a:t>Delete Only One Document that Matches a Condition</a:t>
            </a:r>
          </a:p>
          <a:p>
            <a:pPr lvl="1"/>
            <a:r>
              <a:rPr lang="en" altLang="zh-CN" dirty="0"/>
              <a:t>To delete the first document from the </a:t>
            </a:r>
            <a:r>
              <a:rPr lang="en" altLang="zh-CN" dirty="0" err="1"/>
              <a:t>sample_mflix.movies</a:t>
            </a:r>
            <a:r>
              <a:rPr lang="en" altLang="zh-CN" dirty="0"/>
              <a:t> collection where the cast array contains "Brad Pitt":</a:t>
            </a:r>
          </a:p>
          <a:p>
            <a:pPr lvl="1"/>
            <a:endParaRPr lang="en" altLang="zh-CN" dirty="0"/>
          </a:p>
          <a:p>
            <a:pPr lvl="1"/>
            <a:endParaRPr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078F1C-8BF9-4944-9639-8295007E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49A8C13-3B26-4C4F-46EE-0BBBF34DF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106028"/>
              </p:ext>
            </p:extLst>
          </p:nvPr>
        </p:nvGraphicFramePr>
        <p:xfrm>
          <a:off x="685757" y="2813980"/>
          <a:ext cx="6238875" cy="594360"/>
        </p:xfrm>
        <a:graphic>
          <a:graphicData uri="http://schemas.openxmlformats.org/drawingml/2006/table">
            <a:tbl>
              <a:tblPr/>
              <a:tblGrid>
                <a:gridCol w="6238875">
                  <a:extLst>
                    <a:ext uri="{9D8B030D-6E8A-4147-A177-3AD203B41FA5}">
                      <a16:colId xmlns:a16="http://schemas.microsoft.com/office/drawing/2014/main" val="369095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use </a:t>
                      </a:r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sample_mflix</a:t>
                      </a:r>
                      <a:endParaRPr lang="en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042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db.movies.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deleteOne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 { </a:t>
                      </a:r>
                      <a:r>
                        <a:rPr lang="en" b="1" dirty="0">
                          <a:solidFill>
                            <a:srgbClr val="D83713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cast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 </a:t>
                      </a:r>
                      <a:r>
                        <a:rPr lang="en" b="1" dirty="0">
                          <a:solidFill>
                            <a:srgbClr val="12824D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"Brad Pitt"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} 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905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22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21394C-9ED8-FF07-EA29-B1E978FB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6E2076-A663-B406-F482-EE7E52F03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Aggregation pipelines </a:t>
            </a:r>
          </a:p>
          <a:p>
            <a:pPr lvl="1"/>
            <a:r>
              <a:rPr kumimoji="1" lang="en" altLang="zh-CN" dirty="0"/>
              <a:t>transform your documents into aggregated results based on selected pipeline stages.</a:t>
            </a:r>
          </a:p>
          <a:p>
            <a:pPr lvl="1"/>
            <a:r>
              <a:rPr kumimoji="1" lang="en" altLang="zh-CN" dirty="0"/>
              <a:t>The MongoDB aggregation pipeline consists of stages. </a:t>
            </a:r>
          </a:p>
          <a:p>
            <a:pPr lvl="1"/>
            <a:r>
              <a:rPr kumimoji="1" lang="en" altLang="zh-CN" dirty="0"/>
              <a:t>Each stage transforms the documents as they pass through the pipeline.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756EBC-D25D-F3C1-2872-98FA152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1B9352-9E5E-D2C7-5088-03768D5B88C4}"/>
              </a:ext>
            </a:extLst>
          </p:cNvPr>
          <p:cNvSpPr txBox="1"/>
          <p:nvPr/>
        </p:nvSpPr>
        <p:spPr>
          <a:xfrm>
            <a:off x="683568" y="2283718"/>
            <a:ext cx="457200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db.&lt;collection&gt;.aggregate([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&lt;$stage1&gt;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&lt;$stage2&gt;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r>
              <a:rPr lang="zh-CN" altLang="en-US" sz="1600" b="1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67539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834AD-97D9-1079-B885-567EF9F9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1BEDD-0739-8052-E781-0437ED96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Example Aggregation Pipeline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37E8E-59D5-CB00-D71D-A39F7C7C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FD643-83BC-36C7-839E-0FF8BED4F3C4}"/>
              </a:ext>
            </a:extLst>
          </p:cNvPr>
          <p:cNvSpPr txBox="1"/>
          <p:nvPr/>
        </p:nvSpPr>
        <p:spPr>
          <a:xfrm>
            <a:off x="395536" y="1203598"/>
            <a:ext cx="63367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db.movies.aggregate([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// First Stage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{ $project: { _id: 0, genres: 1, </a:t>
            </a:r>
            <a:endParaRPr lang="en-US" altLang="zh-CN" dirty="0">
              <a:solidFill>
                <a:schemeClr val="tx2"/>
              </a:solidFill>
            </a:endParaRPr>
          </a:p>
          <a:p>
            <a:r>
              <a:rPr lang="en-US" altLang="zh-CN" dirty="0">
                <a:solidFill>
                  <a:schemeClr val="tx2"/>
                </a:solidFill>
              </a:rPr>
              <a:t>                       </a:t>
            </a:r>
            <a:r>
              <a:rPr lang="zh-CN" altLang="en-US" dirty="0">
                <a:solidFill>
                  <a:schemeClr val="tx2"/>
                </a:solidFill>
              </a:rPr>
              <a:t>imdb: 1, title: 1 } },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// Second Stage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{ $unwind: "$genres" },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7719DC-A57D-2CC5-53C3-057FBD93CDDD}"/>
              </a:ext>
            </a:extLst>
          </p:cNvPr>
          <p:cNvSpPr txBox="1"/>
          <p:nvPr/>
        </p:nvSpPr>
        <p:spPr>
          <a:xfrm>
            <a:off x="4067944" y="926598"/>
            <a:ext cx="63367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// Third Stage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{ $group: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  { _id: "$genres",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    averageGenreRating: { $avg: "$imdb.rating" }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  }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},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 // Fourth Stage</a:t>
            </a:r>
          </a:p>
          <a:p>
            <a:endParaRPr lang="zh-CN" altLang="en-US" dirty="0">
              <a:solidFill>
                <a:schemeClr val="tx2"/>
              </a:solidFill>
            </a:endParaRPr>
          </a:p>
          <a:p>
            <a:r>
              <a:rPr lang="zh-CN" altLang="en-US" dirty="0">
                <a:solidFill>
                  <a:schemeClr val="tx2"/>
                </a:solidFill>
              </a:rPr>
              <a:t>   { $sort: { averageGenreRating: -1 } }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] )</a:t>
            </a:r>
          </a:p>
        </p:txBody>
      </p:sp>
    </p:spTree>
    <p:extLst>
      <p:ext uri="{BB962C8B-B14F-4D97-AF65-F5344CB8AC3E}">
        <p14:creationId xmlns:p14="http://schemas.microsoft.com/office/powerpoint/2010/main" val="90765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834AD-97D9-1079-B885-567EF9F9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1BEDD-0739-8052-E781-0437ED96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Example Aggregation Pipeline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First Stage</a:t>
            </a:r>
          </a:p>
          <a:p>
            <a:pPr lvl="1"/>
            <a:r>
              <a:rPr kumimoji="1" lang="en" altLang="zh-CN" dirty="0"/>
              <a:t>The $project stage passes documents that contain the following fields to the next pipeline stage:</a:t>
            </a:r>
          </a:p>
          <a:p>
            <a:pPr lvl="2"/>
            <a:r>
              <a:rPr kumimoji="1" lang="en" altLang="zh-CN" dirty="0"/>
              <a:t>genres, </a:t>
            </a:r>
            <a:r>
              <a:rPr kumimoji="1" lang="en" altLang="zh-CN" dirty="0" err="1"/>
              <a:t>imdb</a:t>
            </a:r>
            <a:r>
              <a:rPr kumimoji="1" lang="en" altLang="zh-CN" dirty="0"/>
              <a:t>, title</a:t>
            </a:r>
          </a:p>
          <a:p>
            <a:pPr lvl="1"/>
            <a:r>
              <a:rPr kumimoji="1" lang="en" altLang="zh-CN" dirty="0"/>
              <a:t>Documents from the collection that don't include all of these fields are not passed to the next pipeline stage.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37E8E-59D5-CB00-D71D-A39F7C7C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FD643-83BC-36C7-839E-0FF8BED4F3C4}"/>
              </a:ext>
            </a:extLst>
          </p:cNvPr>
          <p:cNvSpPr txBox="1"/>
          <p:nvPr/>
        </p:nvSpPr>
        <p:spPr>
          <a:xfrm>
            <a:off x="395536" y="1203598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  // First Stage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{ $project: { _id: 0, genres: 1, imdb: 1, title: 1 } },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43108-1B9A-4C77-D975-935D1F83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19500"/>
            <a:ext cx="5918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2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834AD-97D9-1079-B885-567EF9F9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1BEDD-0739-8052-E781-0437ED96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Example Aggregation Pipeline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lang="en" altLang="zh-CN" dirty="0"/>
              <a:t>Second Stage</a:t>
            </a:r>
          </a:p>
          <a:p>
            <a:pPr lvl="1"/>
            <a:r>
              <a:rPr kumimoji="1" lang="en" altLang="zh-CN" dirty="0"/>
              <a:t>The </a:t>
            </a:r>
            <a:r>
              <a:rPr kumimoji="1" lang="en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$unwind</a:t>
            </a:r>
            <a:r>
              <a:rPr kumimoji="1" lang="en" altLang="zh-CN" dirty="0"/>
              <a:t> stage passes a document for each element in the genres array to the next pipeline stage.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37E8E-59D5-CB00-D71D-A39F7C7C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FD643-83BC-36C7-839E-0FF8BED4F3C4}"/>
              </a:ext>
            </a:extLst>
          </p:cNvPr>
          <p:cNvSpPr txBox="1"/>
          <p:nvPr/>
        </p:nvSpPr>
        <p:spPr>
          <a:xfrm>
            <a:off x="395536" y="1203598"/>
            <a:ext cx="63367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  // Second Stage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{ $unwind: "$genres" },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A28B6B-D769-28B5-F424-3053CD60A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3141518"/>
            <a:ext cx="4176465" cy="1086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9BBB6E-3628-AB68-355B-B63D78842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705" y="3151784"/>
            <a:ext cx="4227380" cy="11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834AD-97D9-1079-B885-567EF9F9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1BEDD-0739-8052-E781-0437ED96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Example Aggregation Pipeline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lang="en" altLang="zh-CN" dirty="0"/>
              <a:t>Third Stage: The $group stage:</a:t>
            </a:r>
          </a:p>
          <a:p>
            <a:pPr lvl="1"/>
            <a:r>
              <a:rPr lang="en" altLang="zh-CN" dirty="0"/>
              <a:t>Retrieves the distinct genre values from the documents it receives from the previous pipeline stage,</a:t>
            </a:r>
          </a:p>
          <a:p>
            <a:pPr lvl="1"/>
            <a:r>
              <a:rPr lang="en" altLang="zh-CN" dirty="0"/>
              <a:t>Creates a document for each distinct genre where the _id is the genre name,</a:t>
            </a:r>
          </a:p>
          <a:p>
            <a:pPr lvl="1"/>
            <a:r>
              <a:rPr lang="en" altLang="zh-CN" dirty="0"/>
              <a:t>Adds a field, </a:t>
            </a:r>
            <a:r>
              <a:rPr lang="en" altLang="zh-CN" dirty="0" err="1">
                <a:solidFill>
                  <a:srgbClr val="FF0000"/>
                </a:solidFill>
              </a:rPr>
              <a:t>averageGenreRating</a:t>
            </a:r>
            <a:r>
              <a:rPr lang="en" altLang="zh-CN" dirty="0"/>
              <a:t>, to each new document that contains the average </a:t>
            </a:r>
            <a:r>
              <a:rPr lang="en" altLang="zh-CN" dirty="0" err="1"/>
              <a:t>imdb.rating</a:t>
            </a:r>
            <a:r>
              <a:rPr lang="en" altLang="zh-CN" dirty="0"/>
              <a:t> of all documents that match the genre, and</a:t>
            </a:r>
          </a:p>
          <a:p>
            <a:pPr lvl="1"/>
            <a:r>
              <a:rPr lang="en" altLang="zh-CN" dirty="0"/>
              <a:t>Passes the new documents to the next pipeline stage.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37E8E-59D5-CB00-D71D-A39F7C7C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FD643-83BC-36C7-839E-0FF8BED4F3C4}"/>
              </a:ext>
            </a:extLst>
          </p:cNvPr>
          <p:cNvSpPr txBox="1"/>
          <p:nvPr/>
        </p:nvSpPr>
        <p:spPr>
          <a:xfrm>
            <a:off x="395536" y="1203598"/>
            <a:ext cx="72728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  // Third Stage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{ $group: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  </a:t>
            </a:r>
            <a:r>
              <a:rPr lang="en-US" altLang="zh-CN" dirty="0">
                <a:solidFill>
                  <a:schemeClr val="tx2"/>
                </a:solidFill>
              </a:rPr>
              <a:t>  </a:t>
            </a:r>
            <a:r>
              <a:rPr lang="zh-CN" altLang="en-US" dirty="0">
                <a:solidFill>
                  <a:schemeClr val="tx2"/>
                </a:solidFill>
              </a:rPr>
              <a:t>{ _id: "$genres",  averageGenreRating: { $avg: "$imdb.rating" } }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},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5658F1-2DC7-1876-D3D4-C34AF8EB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204145"/>
            <a:ext cx="7272808" cy="6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834AD-97D9-1079-B885-567EF9F9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Run Aggregation Pipelines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1BEDD-0739-8052-E781-0437ED96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Example Aggregation Pipeline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lang="en" altLang="zh-CN" dirty="0"/>
              <a:t>Fourth Stage</a:t>
            </a:r>
          </a:p>
          <a:p>
            <a:pPr lvl="1"/>
            <a:r>
              <a:rPr lang="en" altLang="zh-CN" dirty="0"/>
              <a:t>The </a:t>
            </a:r>
            <a:r>
              <a:rPr lang="en" altLang="zh-CN" b="0" u="none" strike="noStrike" dirty="0">
                <a:solidFill>
                  <a:srgbClr val="016BF8"/>
                </a:solidFill>
                <a:effectLst/>
                <a:latin typeface="Euclid Circular A"/>
                <a:hlinkClick r:id="rId2"/>
              </a:rPr>
              <a:t>$sort</a:t>
            </a:r>
            <a:r>
              <a:rPr lang="en" altLang="zh-CN" dirty="0"/>
              <a:t> stage sorts the documents it receives from the previous stage in descending order based on the value of the </a:t>
            </a:r>
            <a:r>
              <a:rPr lang="en" altLang="zh-CN" dirty="0" err="1">
                <a:solidFill>
                  <a:srgbClr val="FF0000"/>
                </a:solidFill>
              </a:rPr>
              <a:t>averageGenreRating</a:t>
            </a:r>
            <a:r>
              <a:rPr lang="en" altLang="zh-CN" dirty="0"/>
              <a:t> field.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37E8E-59D5-CB00-D71D-A39F7C7C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E9FD643-83BC-36C7-839E-0FF8BED4F3C4}"/>
              </a:ext>
            </a:extLst>
          </p:cNvPr>
          <p:cNvSpPr txBox="1"/>
          <p:nvPr/>
        </p:nvSpPr>
        <p:spPr>
          <a:xfrm>
            <a:off x="395536" y="1203598"/>
            <a:ext cx="727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 // Fourth Stage</a:t>
            </a:r>
          </a:p>
          <a:p>
            <a:r>
              <a:rPr lang="zh-CN" altLang="en-US" dirty="0">
                <a:solidFill>
                  <a:schemeClr val="tx2"/>
                </a:solidFill>
              </a:rPr>
              <a:t>   { $sort: { averageGenreRating: -1 } 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6B0D34F-D017-2475-C29D-F07463D7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836569"/>
            <a:ext cx="6912768" cy="164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E8DEB-50E2-9C4A-49B2-0A134A11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MongoDB Compass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AD310-F605-C968-9A71-813BBED5E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Compass is a free interactive tool for querying, optimizing, and analyzing your MongoDB data. Get key insights, drag and drop to build pipelines, and more.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1D211-D1AE-5EB2-5449-F28BF835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76AF72-6F90-DE77-1FD1-C9E2A5640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92" y="1453235"/>
            <a:ext cx="7630616" cy="34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1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5C89D9-3D34-6F4F-8405-BB2A8DE0D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Accessing Data with MongoDB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C8CC4D-0615-4D40-AA87-75B32215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2771D0-6F14-7749-819D-1CA1D3C1E060}"/>
              </a:ext>
            </a:extLst>
          </p:cNvPr>
          <p:cNvSpPr/>
          <p:nvPr/>
        </p:nvSpPr>
        <p:spPr>
          <a:xfrm>
            <a:off x="4335534" y="727098"/>
            <a:ext cx="3602277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CC7832"/>
                </a:solidFill>
              </a:rPr>
              <a:t>public class </a:t>
            </a:r>
            <a:r>
              <a:rPr lang="en-US" altLang="zh-CN" sz="1050" dirty="0"/>
              <a:t>Person {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@Id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</a:t>
            </a:r>
            <a:r>
              <a:rPr lang="en-US" altLang="zh-CN" sz="1050" dirty="0"/>
              <a:t>String </a:t>
            </a:r>
            <a:r>
              <a:rPr lang="en-US" altLang="zh-CN" sz="1050" dirty="0">
                <a:solidFill>
                  <a:srgbClr val="9876AA"/>
                </a:solidFill>
              </a:rPr>
              <a:t>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public </a:t>
            </a:r>
            <a:r>
              <a:rPr lang="en-US" altLang="zh-CN" sz="1050" dirty="0">
                <a:solidFill>
                  <a:srgbClr val="FFC66D"/>
                </a:solidFill>
              </a:rPr>
              <a:t>Person</a:t>
            </a:r>
            <a:r>
              <a:rPr lang="en-US" altLang="zh-CN" sz="1050" dirty="0"/>
              <a:t>(String id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/>
              <a:t>String </a:t>
            </a:r>
            <a:r>
              <a:rPr lang="en-US" altLang="zh-CN" sz="1050" dirty="0" err="1"/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/>
              <a:t>String </a:t>
            </a:r>
            <a:r>
              <a:rPr lang="en-US" altLang="zh-CN" sz="1050" dirty="0" err="1"/>
              <a:t>lastName</a:t>
            </a:r>
            <a:r>
              <a:rPr lang="en-US" altLang="zh-CN" sz="1050" dirty="0"/>
              <a:t>){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id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FFC66D"/>
                </a:solidFill>
              </a:rPr>
              <a:t>getFirstName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setFirstName</a:t>
            </a:r>
            <a:r>
              <a:rPr lang="en-US" altLang="zh-CN" sz="1050" dirty="0"/>
              <a:t>(String </a:t>
            </a:r>
            <a:r>
              <a:rPr lang="en-US" altLang="zh-CN" sz="1050" dirty="0" err="1"/>
              <a:t>firstName</a:t>
            </a:r>
            <a:r>
              <a:rPr lang="en-US" altLang="zh-CN" sz="1050" dirty="0"/>
              <a:t>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FFC66D"/>
                </a:solidFill>
              </a:rPr>
              <a:t>getLastName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setLastName</a:t>
            </a:r>
            <a:r>
              <a:rPr lang="en-US" altLang="zh-CN" sz="1050" dirty="0"/>
              <a:t>(String </a:t>
            </a:r>
            <a:r>
              <a:rPr lang="en-US" altLang="zh-CN" sz="1050" dirty="0" err="1"/>
              <a:t>lastName</a:t>
            </a:r>
            <a:r>
              <a:rPr lang="en-US" altLang="zh-CN" sz="1050" dirty="0"/>
              <a:t>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}</a:t>
            </a:r>
            <a:br>
              <a:rPr lang="en-US" altLang="zh-CN" sz="1050" dirty="0"/>
            </a:br>
            <a:endParaRPr lang="zh-CN" altLang="en-US" sz="105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704115F-6B24-4A5B-E848-15AC9049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\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6EBB62-B306-5D47-50AB-7744CBFBF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49963"/>
            <a:ext cx="4013786" cy="34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Structured data </a:t>
            </a:r>
          </a:p>
          <a:p>
            <a:pPr lvl="1"/>
            <a:r>
              <a:rPr lang="en-US" altLang="zh-CN" dirty="0"/>
              <a:t>is data that is organized into entities that have a defined format, such as XML documents or database tables that conform to a particular predefined schema. </a:t>
            </a:r>
          </a:p>
          <a:p>
            <a:pPr lvl="1"/>
            <a:r>
              <a:rPr lang="en-US" altLang="zh-CN" dirty="0"/>
              <a:t>This is the realm of the RDBMS. </a:t>
            </a:r>
          </a:p>
          <a:p>
            <a:r>
              <a:rPr lang="en-US" altLang="zh-CN" i="1" dirty="0"/>
              <a:t>Semi-structured data</a:t>
            </a:r>
            <a:endParaRPr lang="en-US" altLang="zh-CN" dirty="0"/>
          </a:p>
          <a:p>
            <a:pPr lvl="1"/>
            <a:r>
              <a:rPr lang="en-US" altLang="zh-CN" dirty="0"/>
              <a:t>on the other hand, is looser, and though there may be a schema, it is often ignored, so it may be used only as a guide to the structure of the data</a:t>
            </a:r>
          </a:p>
          <a:p>
            <a:pPr lvl="1"/>
            <a:r>
              <a:rPr lang="en-US" altLang="zh-CN" dirty="0"/>
              <a:t>for example, a spreadsheet, in which the structure is the grid of cells, although the cells themselves may hold any form of data. </a:t>
            </a:r>
          </a:p>
          <a:p>
            <a:r>
              <a:rPr lang="en-US" altLang="zh-CN" i="1" dirty="0"/>
              <a:t>Unstructured data </a:t>
            </a:r>
          </a:p>
          <a:p>
            <a:pPr lvl="1"/>
            <a:r>
              <a:rPr lang="en-US" altLang="zh-CN" dirty="0"/>
              <a:t>does not have any particular internal structure</a:t>
            </a:r>
          </a:p>
          <a:p>
            <a:pPr lvl="1"/>
            <a:r>
              <a:rPr lang="en-US" altLang="zh-CN" dirty="0"/>
              <a:t>for example, plain text or image data.</a:t>
            </a:r>
          </a:p>
          <a:p>
            <a:pPr marL="257175" lvl="1" indent="-257175">
              <a:buFont typeface="Arial" charset="0"/>
              <a:buChar char="•"/>
            </a:pPr>
            <a:endParaRPr lang="en-US" altLang="zh-CN" sz="1800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584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4C193-8E5B-F947-BEF1-FD9A2CC4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B29F5-7289-DC43-9539-170AFDF83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PersonRepository.java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3629E7-4DFB-934A-806D-48A2EE2B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4493C0-C25C-284B-A0D8-EB880D57B76B}"/>
              </a:ext>
            </a:extLst>
          </p:cNvPr>
          <p:cNvSpPr/>
          <p:nvPr/>
        </p:nvSpPr>
        <p:spPr>
          <a:xfrm>
            <a:off x="395536" y="1347614"/>
            <a:ext cx="59132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CC7832"/>
                </a:solidFill>
              </a:rPr>
              <a:t>public interface </a:t>
            </a:r>
            <a:r>
              <a:rPr lang="en-US" altLang="zh-CN" sz="1350" dirty="0" err="1"/>
              <a:t>PersonRepository</a:t>
            </a:r>
            <a:r>
              <a:rPr lang="en-US" altLang="zh-CN" sz="1350" dirty="0"/>
              <a:t> </a:t>
            </a:r>
            <a:r>
              <a:rPr lang="en-US" altLang="zh-CN" sz="1350" dirty="0">
                <a:solidFill>
                  <a:srgbClr val="CC7832"/>
                </a:solidFill>
              </a:rPr>
              <a:t>extends </a:t>
            </a:r>
            <a:r>
              <a:rPr lang="en-US" altLang="zh-CN" sz="1350" dirty="0" err="1"/>
              <a:t>MongoRepository</a:t>
            </a:r>
            <a:r>
              <a:rPr lang="en-US" altLang="zh-CN" sz="1350" dirty="0"/>
              <a:t>&lt;Person</a:t>
            </a:r>
            <a:r>
              <a:rPr lang="en-US" altLang="zh-CN" sz="1350" dirty="0">
                <a:solidFill>
                  <a:srgbClr val="CC7832"/>
                </a:solidFill>
              </a:rPr>
              <a:t>, </a:t>
            </a:r>
            <a:r>
              <a:rPr lang="en-US" altLang="zh-CN" sz="1350" dirty="0"/>
              <a:t>String&gt; {</a:t>
            </a:r>
            <a:br>
              <a:rPr lang="en-US" altLang="zh-CN" sz="1350" dirty="0"/>
            </a:br>
            <a:br>
              <a:rPr lang="en-US" altLang="zh-CN" sz="1350" dirty="0"/>
            </a:br>
            <a:r>
              <a:rPr lang="en-US" altLang="zh-CN" sz="1350" dirty="0"/>
              <a:t>    List&lt;Person&gt; </a:t>
            </a:r>
            <a:r>
              <a:rPr lang="en-US" altLang="zh-CN" sz="1350" dirty="0" err="1">
                <a:solidFill>
                  <a:srgbClr val="FFC66D"/>
                </a:solidFill>
              </a:rPr>
              <a:t>findByLastName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BBB529"/>
                </a:solidFill>
              </a:rPr>
              <a:t>@Param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6A8759"/>
                </a:solidFill>
              </a:rPr>
              <a:t>"name"</a:t>
            </a:r>
            <a:r>
              <a:rPr lang="en-US" altLang="zh-CN" sz="1350" dirty="0"/>
              <a:t>) String name)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/>
              <a:t>List&lt;Person&gt; </a:t>
            </a:r>
            <a:r>
              <a:rPr lang="en-US" altLang="zh-CN" sz="1350" dirty="0" err="1">
                <a:solidFill>
                  <a:srgbClr val="FFC66D"/>
                </a:solidFill>
              </a:rPr>
              <a:t>findByFirstName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BBB529"/>
                </a:solidFill>
              </a:rPr>
              <a:t>@Param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6A8759"/>
                </a:solidFill>
              </a:rPr>
              <a:t>"name"</a:t>
            </a:r>
            <a:r>
              <a:rPr lang="en-US" altLang="zh-CN" sz="1350" dirty="0"/>
              <a:t>) String name)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/>
              <a:t>}</a:t>
            </a:r>
            <a:endParaRPr lang="zh-CN" altLang="en-US" sz="135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C38F8D-10AE-746B-3EE8-5A512677B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19" y="1590590"/>
            <a:ext cx="3488379" cy="35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0C8C-ED45-6443-A537-CBE675C8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B13BB-F0A0-9C40-988C-7F9E5A064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SampleApplication.java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B08D0-638A-1C4B-BC28-EB3AFF56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39036B-EDAB-DC44-8CEA-E82759F95854}"/>
              </a:ext>
            </a:extLst>
          </p:cNvPr>
          <p:cNvSpPr/>
          <p:nvPr/>
        </p:nvSpPr>
        <p:spPr>
          <a:xfrm>
            <a:off x="1763688" y="1225443"/>
            <a:ext cx="5879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BBB529"/>
                </a:solidFill>
              </a:rPr>
              <a:t>@</a:t>
            </a:r>
            <a:r>
              <a:rPr lang="en-US" altLang="zh-CN" sz="1200" dirty="0" err="1">
                <a:solidFill>
                  <a:srgbClr val="BBB529"/>
                </a:solidFill>
              </a:rPr>
              <a:t>SpringBootApplication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public class </a:t>
            </a:r>
            <a:r>
              <a:rPr lang="en-US" altLang="zh-CN" sz="1200" dirty="0" err="1"/>
              <a:t>SampleApplication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CC7832"/>
                </a:solidFill>
              </a:rPr>
              <a:t>implements </a:t>
            </a:r>
            <a:r>
              <a:rPr lang="en-US" altLang="zh-CN" sz="1200" dirty="0" err="1"/>
              <a:t>CommandLineRunner</a:t>
            </a:r>
            <a:r>
              <a:rPr lang="en-US" altLang="zh-CN" sz="1200" dirty="0"/>
              <a:t> {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dirty="0">
                <a:solidFill>
                  <a:srgbClr val="BBB529"/>
                </a:solidFill>
              </a:rPr>
              <a:t>@</a:t>
            </a:r>
            <a:r>
              <a:rPr lang="en-US" altLang="zh-CN" sz="1200" dirty="0" err="1">
                <a:solidFill>
                  <a:srgbClr val="BBB529"/>
                </a:solidFill>
              </a:rPr>
              <a:t>Autowired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BBB529"/>
                </a:solidFill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</a:rPr>
              <a:t>private </a:t>
            </a:r>
            <a:r>
              <a:rPr lang="en-US" altLang="zh-CN" sz="1200" dirty="0" err="1"/>
              <a:t>PersonRepository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9876AA"/>
                </a:solidFill>
              </a:rPr>
              <a:t>repository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public static void </a:t>
            </a:r>
            <a:r>
              <a:rPr lang="en-US" altLang="zh-CN" sz="1200" dirty="0">
                <a:solidFill>
                  <a:srgbClr val="FFC66D"/>
                </a:solidFill>
              </a:rPr>
              <a:t>main</a:t>
            </a:r>
            <a:r>
              <a:rPr lang="en-US" altLang="zh-CN" sz="1200" dirty="0"/>
              <a:t>(String[] </a:t>
            </a:r>
            <a:r>
              <a:rPr lang="en-US" altLang="zh-CN" sz="1200" dirty="0" err="1"/>
              <a:t>args</a:t>
            </a:r>
            <a:r>
              <a:rPr lang="en-US" altLang="zh-CN" sz="1200" dirty="0"/>
              <a:t>) {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dirty="0" err="1"/>
              <a:t>SpringApplication.</a:t>
            </a:r>
            <a:r>
              <a:rPr lang="en-US" altLang="zh-CN" sz="1200" i="1" dirty="0" err="1"/>
              <a:t>run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SampleApplication.</a:t>
            </a:r>
            <a:r>
              <a:rPr lang="en-US" altLang="zh-CN" sz="1200" dirty="0" err="1">
                <a:solidFill>
                  <a:srgbClr val="CC7832"/>
                </a:solidFill>
              </a:rPr>
              <a:t>class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 err="1"/>
              <a:t>args</a:t>
            </a:r>
            <a:r>
              <a:rPr lang="en-US" altLang="zh-CN" sz="1200" dirty="0"/>
              <a:t>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</a:t>
            </a:r>
            <a:r>
              <a:rPr lang="en-US" altLang="zh-CN" sz="1200" dirty="0"/>
              <a:t>}</a:t>
            </a:r>
            <a:br>
              <a:rPr lang="en-US" altLang="zh-CN" sz="1200" dirty="0"/>
            </a:b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dirty="0">
                <a:solidFill>
                  <a:srgbClr val="BBB529"/>
                </a:solidFill>
              </a:rPr>
              <a:t>@Override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BBB529"/>
                </a:solidFill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</a:rPr>
              <a:t>public void </a:t>
            </a:r>
            <a:r>
              <a:rPr lang="en-US" altLang="zh-CN" sz="1200" dirty="0">
                <a:solidFill>
                  <a:srgbClr val="FFC66D"/>
                </a:solidFill>
              </a:rPr>
              <a:t>run</a:t>
            </a:r>
            <a:r>
              <a:rPr lang="en-US" altLang="zh-CN" sz="1200" dirty="0"/>
              <a:t>(String... </a:t>
            </a:r>
            <a:r>
              <a:rPr lang="en-US" altLang="zh-CN" sz="1200" dirty="0" err="1"/>
              <a:t>args</a:t>
            </a:r>
            <a:r>
              <a:rPr lang="en-US" altLang="zh-CN" sz="1200" dirty="0"/>
              <a:t>) </a:t>
            </a:r>
            <a:r>
              <a:rPr lang="en-US" altLang="zh-CN" sz="1200" dirty="0">
                <a:solidFill>
                  <a:srgbClr val="CC7832"/>
                </a:solidFill>
              </a:rPr>
              <a:t>throws </a:t>
            </a:r>
            <a:r>
              <a:rPr lang="en-US" altLang="zh-CN" sz="1200" dirty="0"/>
              <a:t>Exception {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dirty="0" err="1">
                <a:solidFill>
                  <a:srgbClr val="9876AA"/>
                </a:solidFill>
              </a:rPr>
              <a:t>repository</a:t>
            </a:r>
            <a:r>
              <a:rPr lang="en-US" altLang="zh-CN" sz="1200" dirty="0" err="1"/>
              <a:t>.deleteAll</a:t>
            </a:r>
            <a:r>
              <a:rPr lang="en-US" altLang="zh-CN" sz="1200" dirty="0"/>
              <a:t>()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>
                <a:solidFill>
                  <a:srgbClr val="808080"/>
                </a:solidFill>
              </a:rPr>
              <a:t>// save a couple of </a:t>
            </a:r>
            <a:r>
              <a:rPr lang="en-US" altLang="zh-CN" sz="1200" dirty="0" err="1">
                <a:solidFill>
                  <a:srgbClr val="808080"/>
                </a:solidFill>
              </a:rPr>
              <a:t>perosns</a:t>
            </a:r>
            <a:br>
              <a:rPr lang="en-US" altLang="zh-CN" sz="1200" dirty="0">
                <a:solidFill>
                  <a:srgbClr val="808080"/>
                </a:solidFill>
              </a:rPr>
            </a:br>
            <a:r>
              <a:rPr lang="en-US" altLang="zh-CN" sz="1200" dirty="0">
                <a:solidFill>
                  <a:srgbClr val="808080"/>
                </a:solidFill>
              </a:rPr>
              <a:t>        </a:t>
            </a:r>
            <a:r>
              <a:rPr lang="en-US" altLang="zh-CN" sz="1200" dirty="0" err="1">
                <a:solidFill>
                  <a:srgbClr val="9876AA"/>
                </a:solidFill>
              </a:rPr>
              <a:t>repository</a:t>
            </a:r>
            <a:r>
              <a:rPr lang="en-US" altLang="zh-CN" sz="1200" dirty="0" err="1"/>
              <a:t>.save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new </a:t>
            </a:r>
            <a:r>
              <a:rPr lang="en-US" altLang="zh-CN" sz="1200" dirty="0"/>
              <a:t>Person(</a:t>
            </a:r>
            <a:r>
              <a:rPr lang="en-US" altLang="zh-CN" sz="1200" dirty="0">
                <a:solidFill>
                  <a:srgbClr val="6A8759"/>
                </a:solidFill>
              </a:rPr>
              <a:t>"1"</a:t>
            </a:r>
            <a:r>
              <a:rPr lang="en-US" altLang="zh-CN" sz="1200" dirty="0">
                <a:solidFill>
                  <a:srgbClr val="CC7832"/>
                </a:solidFill>
              </a:rPr>
              <a:t>,</a:t>
            </a:r>
            <a:r>
              <a:rPr lang="en-US" altLang="zh-CN" sz="1200" dirty="0">
                <a:solidFill>
                  <a:srgbClr val="6A8759"/>
                </a:solidFill>
              </a:rPr>
              <a:t>"Cao"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>
                <a:solidFill>
                  <a:srgbClr val="6A8759"/>
                </a:solidFill>
              </a:rPr>
              <a:t>"Cao"</a:t>
            </a:r>
            <a:r>
              <a:rPr lang="en-US" altLang="zh-CN" sz="1200" dirty="0"/>
              <a:t>))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 err="1">
                <a:solidFill>
                  <a:srgbClr val="9876AA"/>
                </a:solidFill>
              </a:rPr>
              <a:t>repository</a:t>
            </a:r>
            <a:r>
              <a:rPr lang="en-US" altLang="zh-CN" sz="1200" dirty="0" err="1"/>
              <a:t>.save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new </a:t>
            </a:r>
            <a:r>
              <a:rPr lang="en-US" altLang="zh-CN" sz="1200" dirty="0"/>
              <a:t>Person(</a:t>
            </a:r>
            <a:r>
              <a:rPr lang="en-US" altLang="zh-CN" sz="1200" dirty="0">
                <a:solidFill>
                  <a:srgbClr val="6A8759"/>
                </a:solidFill>
              </a:rPr>
              <a:t>"2"</a:t>
            </a:r>
            <a:r>
              <a:rPr lang="en-US" altLang="zh-CN" sz="1200" dirty="0">
                <a:solidFill>
                  <a:srgbClr val="CC7832"/>
                </a:solidFill>
              </a:rPr>
              <a:t>,</a:t>
            </a:r>
            <a:r>
              <a:rPr lang="en-US" altLang="zh-CN" sz="1200" dirty="0">
                <a:solidFill>
                  <a:srgbClr val="6A8759"/>
                </a:solidFill>
              </a:rPr>
              <a:t>"Bei"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>
                <a:solidFill>
                  <a:srgbClr val="6A8759"/>
                </a:solidFill>
              </a:rPr>
              <a:t>"Liu"</a:t>
            </a:r>
            <a:r>
              <a:rPr lang="en-US" altLang="zh-CN" sz="1200" dirty="0"/>
              <a:t>))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 err="1">
                <a:solidFill>
                  <a:srgbClr val="9876AA"/>
                </a:solidFill>
              </a:rPr>
              <a:t>repository</a:t>
            </a:r>
            <a:r>
              <a:rPr lang="en-US" altLang="zh-CN" sz="1200" dirty="0" err="1"/>
              <a:t>.save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new </a:t>
            </a:r>
            <a:r>
              <a:rPr lang="en-US" altLang="zh-CN" sz="1200" dirty="0"/>
              <a:t>Person(</a:t>
            </a:r>
            <a:r>
              <a:rPr lang="en-US" altLang="zh-CN" sz="1200" dirty="0">
                <a:solidFill>
                  <a:srgbClr val="6A8759"/>
                </a:solidFill>
              </a:rPr>
              <a:t>"3"</a:t>
            </a:r>
            <a:r>
              <a:rPr lang="en-US" altLang="zh-CN" sz="1200" dirty="0">
                <a:solidFill>
                  <a:srgbClr val="CC7832"/>
                </a:solidFill>
              </a:rPr>
              <a:t>,</a:t>
            </a:r>
            <a:r>
              <a:rPr lang="en-US" altLang="zh-CN" sz="1200" dirty="0">
                <a:solidFill>
                  <a:srgbClr val="6A8759"/>
                </a:solidFill>
              </a:rPr>
              <a:t>"Quan"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>
                <a:solidFill>
                  <a:srgbClr val="6A8759"/>
                </a:solidFill>
              </a:rPr>
              <a:t>"Sun"</a:t>
            </a:r>
            <a:r>
              <a:rPr lang="en-US" altLang="zh-CN" sz="1200" dirty="0"/>
              <a:t>))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br>
              <a:rPr lang="en-US" altLang="zh-CN" sz="1200" dirty="0">
                <a:solidFill>
                  <a:srgbClr val="CC7832"/>
                </a:solidFill>
              </a:rPr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857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0C8C-ED45-6443-A537-CBE675C8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B13BB-F0A0-9C40-988C-7F9E5A064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SampleApplication.java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BB08D0-638A-1C4B-BC28-EB3AFF56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39036B-EDAB-DC44-8CEA-E82759F95854}"/>
              </a:ext>
            </a:extLst>
          </p:cNvPr>
          <p:cNvSpPr/>
          <p:nvPr/>
        </p:nvSpPr>
        <p:spPr>
          <a:xfrm>
            <a:off x="1500504" y="1221600"/>
            <a:ext cx="538690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>
                <a:solidFill>
                  <a:srgbClr val="808080"/>
                </a:solidFill>
              </a:rPr>
              <a:t>// fetch all persons</a:t>
            </a:r>
            <a:br>
              <a:rPr lang="en-US" altLang="zh-CN" sz="1050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808080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"Persons found with </a:t>
            </a:r>
            <a:r>
              <a:rPr lang="en-US" altLang="zh-CN" sz="1050" dirty="0" err="1">
                <a:solidFill>
                  <a:srgbClr val="6A8759"/>
                </a:solidFill>
              </a:rPr>
              <a:t>findAll</a:t>
            </a:r>
            <a:r>
              <a:rPr lang="en-US" altLang="zh-CN" sz="1050" dirty="0">
                <a:solidFill>
                  <a:srgbClr val="6A8759"/>
                </a:solidFill>
              </a:rPr>
              <a:t>():"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"-------------------------------"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for </a:t>
            </a:r>
            <a:r>
              <a:rPr lang="en-US" altLang="zh-CN" sz="1050" dirty="0"/>
              <a:t>(Person person : </a:t>
            </a:r>
            <a:r>
              <a:rPr lang="en-US" altLang="zh-CN" sz="1050" dirty="0" err="1">
                <a:solidFill>
                  <a:srgbClr val="9876AA"/>
                </a:solidFill>
              </a:rPr>
              <a:t>repository</a:t>
            </a:r>
            <a:r>
              <a:rPr lang="en-US" altLang="zh-CN" sz="1050" dirty="0" err="1"/>
              <a:t>.findAll</a:t>
            </a:r>
            <a:r>
              <a:rPr lang="en-US" altLang="zh-CN" sz="1050" dirty="0"/>
              <a:t>()) {</a:t>
            </a:r>
            <a:br>
              <a:rPr lang="en-US" altLang="zh-CN" sz="1050" dirty="0"/>
            </a:br>
            <a:r>
              <a:rPr lang="en-US" altLang="zh-CN" sz="1050" dirty="0"/>
              <a:t>    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person.getFirstName</a:t>
            </a:r>
            <a:r>
              <a:rPr lang="en-US" altLang="zh-CN" sz="1050" dirty="0"/>
              <a:t>() + </a:t>
            </a:r>
            <a:r>
              <a:rPr lang="en-US" altLang="zh-CN" sz="1050" dirty="0">
                <a:solidFill>
                  <a:srgbClr val="6A8759"/>
                </a:solidFill>
              </a:rPr>
              <a:t>" " </a:t>
            </a:r>
            <a:r>
              <a:rPr lang="en-US" altLang="zh-CN" sz="1050" dirty="0"/>
              <a:t>+ </a:t>
            </a:r>
            <a:r>
              <a:rPr lang="en-US" altLang="zh-CN" sz="1050" dirty="0" err="1"/>
              <a:t>person.getLastName</a:t>
            </a:r>
            <a:r>
              <a:rPr lang="en-US" altLang="zh-CN" sz="1050" dirty="0"/>
              <a:t>())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>
                <a:solidFill>
                  <a:srgbClr val="808080"/>
                </a:solidFill>
              </a:rPr>
              <a:t>// fetch an individual person</a:t>
            </a:r>
            <a:br>
              <a:rPr lang="en-US" altLang="zh-CN" sz="1050" dirty="0">
                <a:solidFill>
                  <a:srgbClr val="808080"/>
                </a:solidFill>
              </a:rPr>
            </a:br>
            <a:r>
              <a:rPr lang="en-US" altLang="zh-CN" sz="1050" dirty="0">
                <a:solidFill>
                  <a:srgbClr val="808080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"Persons found with </a:t>
            </a:r>
            <a:r>
              <a:rPr lang="en-US" altLang="zh-CN" sz="1050" dirty="0" err="1">
                <a:solidFill>
                  <a:srgbClr val="6A8759"/>
                </a:solidFill>
              </a:rPr>
              <a:t>findByFirstName</a:t>
            </a:r>
            <a:r>
              <a:rPr lang="en-US" altLang="zh-CN" sz="1050" dirty="0">
                <a:solidFill>
                  <a:srgbClr val="6A8759"/>
                </a:solidFill>
              </a:rPr>
              <a:t>('Bei'):"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"--------------------------------"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for </a:t>
            </a:r>
            <a:r>
              <a:rPr lang="en-US" altLang="zh-CN" sz="1050" dirty="0"/>
              <a:t>(Person person : </a:t>
            </a:r>
            <a:r>
              <a:rPr lang="en-US" altLang="zh-CN" sz="1050" dirty="0" err="1">
                <a:solidFill>
                  <a:srgbClr val="9876AA"/>
                </a:solidFill>
              </a:rPr>
              <a:t>repository</a:t>
            </a:r>
            <a:r>
              <a:rPr lang="en-US" altLang="zh-CN" sz="1050" dirty="0" err="1"/>
              <a:t>.findByFirstName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"Bei"</a:t>
            </a:r>
            <a:r>
              <a:rPr lang="en-US" altLang="zh-CN" sz="1050" dirty="0"/>
              <a:t>)) {</a:t>
            </a:r>
            <a:br>
              <a:rPr lang="en-US" altLang="zh-CN" sz="1050" dirty="0"/>
            </a:br>
            <a:r>
              <a:rPr lang="en-US" altLang="zh-CN" sz="1050" dirty="0"/>
              <a:t>    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person.getFirstName</a:t>
            </a:r>
            <a:r>
              <a:rPr lang="en-US" altLang="zh-CN" sz="1050" dirty="0"/>
              <a:t>() + </a:t>
            </a:r>
            <a:r>
              <a:rPr lang="en-US" altLang="zh-CN" sz="1050" dirty="0">
                <a:solidFill>
                  <a:srgbClr val="6A8759"/>
                </a:solidFill>
              </a:rPr>
              <a:t>" " </a:t>
            </a:r>
            <a:r>
              <a:rPr lang="en-US" altLang="zh-CN" sz="1050" dirty="0"/>
              <a:t>+ </a:t>
            </a:r>
            <a:r>
              <a:rPr lang="en-US" altLang="zh-CN" sz="1050" dirty="0" err="1"/>
              <a:t>person.getLastName</a:t>
            </a:r>
            <a:r>
              <a:rPr lang="en-US" altLang="zh-CN" sz="1050" dirty="0"/>
              <a:t>())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”Persons found with </a:t>
            </a:r>
            <a:r>
              <a:rPr lang="en-US" altLang="zh-CN" sz="1050" dirty="0" err="1">
                <a:solidFill>
                  <a:srgbClr val="6A8759"/>
                </a:solidFill>
              </a:rPr>
              <a:t>findByLastName</a:t>
            </a:r>
            <a:r>
              <a:rPr lang="en-US" altLang="zh-CN" sz="1050" dirty="0">
                <a:solidFill>
                  <a:srgbClr val="6A8759"/>
                </a:solidFill>
              </a:rPr>
              <a:t>('Sun'):"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"--------------------------------"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for </a:t>
            </a:r>
            <a:r>
              <a:rPr lang="en-US" altLang="zh-CN" sz="1050" dirty="0"/>
              <a:t>(Person person : </a:t>
            </a:r>
            <a:r>
              <a:rPr lang="en-US" altLang="zh-CN" sz="1050" dirty="0" err="1">
                <a:solidFill>
                  <a:srgbClr val="9876AA"/>
                </a:solidFill>
              </a:rPr>
              <a:t>repository</a:t>
            </a:r>
            <a:r>
              <a:rPr lang="en-US" altLang="zh-CN" sz="1050" dirty="0" err="1"/>
              <a:t>.findByLastName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6A8759"/>
                </a:solidFill>
              </a:rPr>
              <a:t>"Sun"</a:t>
            </a:r>
            <a:r>
              <a:rPr lang="en-US" altLang="zh-CN" sz="1050" dirty="0"/>
              <a:t>)) {</a:t>
            </a:r>
            <a:br>
              <a:rPr lang="en-US" altLang="zh-CN" sz="1050" dirty="0"/>
            </a:br>
            <a:r>
              <a:rPr lang="en-US" altLang="zh-CN" sz="1050" dirty="0"/>
              <a:t>            </a:t>
            </a:r>
            <a:r>
              <a:rPr lang="en-US" altLang="zh-CN" sz="1050" dirty="0" err="1"/>
              <a:t>System.</a:t>
            </a:r>
            <a:r>
              <a:rPr lang="en-US" altLang="zh-CN" sz="1050" i="1" dirty="0" err="1">
                <a:solidFill>
                  <a:srgbClr val="9876AA"/>
                </a:solidFill>
              </a:rPr>
              <a:t>out</a:t>
            </a:r>
            <a:r>
              <a:rPr lang="en-US" altLang="zh-CN" sz="1050" dirty="0" err="1"/>
              <a:t>.println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person.getFirstName</a:t>
            </a:r>
            <a:r>
              <a:rPr lang="en-US" altLang="zh-CN" sz="1050" dirty="0"/>
              <a:t>() + </a:t>
            </a:r>
            <a:r>
              <a:rPr lang="en-US" altLang="zh-CN" sz="1050" dirty="0">
                <a:solidFill>
                  <a:srgbClr val="6A8759"/>
                </a:solidFill>
              </a:rPr>
              <a:t>" " </a:t>
            </a:r>
            <a:r>
              <a:rPr lang="en-US" altLang="zh-CN" sz="1050" dirty="0"/>
              <a:t>+ </a:t>
            </a:r>
            <a:r>
              <a:rPr lang="en-US" altLang="zh-CN" sz="1050" dirty="0" err="1"/>
              <a:t>person.getLastName</a:t>
            </a:r>
            <a:r>
              <a:rPr lang="en-US" altLang="zh-CN" sz="1050" dirty="0"/>
              <a:t>())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}</a:t>
            </a:r>
            <a:br>
              <a:rPr lang="en-US" altLang="zh-CN" sz="1050" dirty="0"/>
            </a:br>
            <a:r>
              <a:rPr lang="en-US" altLang="zh-CN" sz="1050" dirty="0"/>
              <a:t>}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3460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3FA891-998A-1B43-BE00-418AF97E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F94DCC-3BD4-2E49-B596-D056F79E5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application.properties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096ABA-5685-A84B-943F-CB451714E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E36BE1-70D1-0449-B41B-928C567717AB}"/>
              </a:ext>
            </a:extLst>
          </p:cNvPr>
          <p:cNvSpPr/>
          <p:nvPr/>
        </p:nvSpPr>
        <p:spPr>
          <a:xfrm>
            <a:off x="971600" y="1383619"/>
            <a:ext cx="59766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CC7832"/>
                </a:solidFill>
              </a:rPr>
              <a:t>spring.data.mongodb.uri</a:t>
            </a:r>
            <a:r>
              <a:rPr lang="en-US" altLang="zh-CN" sz="1600" dirty="0">
                <a:solidFill>
                  <a:srgbClr val="808080"/>
                </a:solidFill>
              </a:rPr>
              <a:t>=</a:t>
            </a:r>
            <a:r>
              <a:rPr lang="en-US" altLang="zh-CN" sz="1600" dirty="0" err="1">
                <a:solidFill>
                  <a:srgbClr val="6A8759"/>
                </a:solidFill>
              </a:rPr>
              <a:t>mongodb</a:t>
            </a:r>
            <a:r>
              <a:rPr lang="en-US" altLang="zh-CN" sz="1600" dirty="0">
                <a:solidFill>
                  <a:srgbClr val="6A8759"/>
                </a:solidFill>
              </a:rPr>
              <a:t>://localhost:27017/sample</a:t>
            </a:r>
            <a:br>
              <a:rPr lang="en-US" altLang="zh-CN" sz="1600" dirty="0">
                <a:solidFill>
                  <a:srgbClr val="6A8759"/>
                </a:solidFill>
              </a:rPr>
            </a:br>
            <a:endParaRPr lang="zh-CN" altLang="en-US" sz="1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B55ADF-0D70-D8DF-0901-3B13862AC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57" y="1972583"/>
            <a:ext cx="4670286" cy="315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52F8D-54C5-FE4C-A0C1-5D495D25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8FCD74-30AC-5746-B0F8-6A79668A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F36C60-95A9-ED0F-8045-B4652F40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867849"/>
            <a:ext cx="3528392" cy="38106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4D346B-63E5-2F2C-200A-D71813EA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80663"/>
            <a:ext cx="2451996" cy="38281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AAC54A-2C36-C882-66CB-57D1253B5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1065875"/>
            <a:ext cx="2093949" cy="361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EB4BEF-C39A-794E-8211-22598EBC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F76BC-3EE6-B948-B2A6-F1A6660BA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D256EF-3C98-5846-9386-A978F3CC1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D9EDD6-C8E2-D90A-4019-4506DBA8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022705"/>
            <a:ext cx="7772400" cy="13677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DD62CF8-E7E9-DE97-E4A2-1776E0D3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873288"/>
            <a:ext cx="63246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6C3A32-7908-7041-984E-35E861F8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BE7E36-E93A-D04B-A5B9-3D3E33106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8564CB-09F2-D507-0662-F25ACC7A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828" y="682145"/>
            <a:ext cx="6272344" cy="446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96095-A43A-4048-88B7-35E9E25E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361B3-9758-B547-9A49-F9719B1C9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PersonIcon.java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F30E7-539E-0244-A765-A629AFCFF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17FEAC-60DC-A240-8BAC-D876CEE22B2B}"/>
              </a:ext>
            </a:extLst>
          </p:cNvPr>
          <p:cNvSpPr/>
          <p:nvPr/>
        </p:nvSpPr>
        <p:spPr>
          <a:xfrm>
            <a:off x="1493658" y="1269939"/>
            <a:ext cx="577864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BBB529"/>
                </a:solidFill>
              </a:rPr>
              <a:t>@Document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collection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personicon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CC7832"/>
                </a:solidFill>
              </a:rPr>
              <a:t>public class </a:t>
            </a:r>
            <a:r>
              <a:rPr lang="en-US" altLang="zh-CN" sz="1050" dirty="0" err="1"/>
              <a:t>PersonIcon</a:t>
            </a:r>
            <a:r>
              <a:rPr lang="en-US" altLang="zh-CN" sz="1050" dirty="0"/>
              <a:t> {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@Id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int </a:t>
            </a:r>
            <a:r>
              <a:rPr lang="en-US" altLang="zh-CN" sz="1050" dirty="0">
                <a:solidFill>
                  <a:srgbClr val="9876AA"/>
                </a:solidFill>
              </a:rPr>
              <a:t>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String </a:t>
            </a:r>
            <a:r>
              <a:rPr lang="en-US" altLang="zh-CN" sz="1050" dirty="0">
                <a:solidFill>
                  <a:srgbClr val="9876AA"/>
                </a:solidFill>
              </a:rPr>
              <a:t>iconBase64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public </a:t>
            </a:r>
            <a:r>
              <a:rPr lang="en-US" altLang="zh-CN" sz="1050" dirty="0" err="1">
                <a:solidFill>
                  <a:srgbClr val="FFC66D"/>
                </a:solidFill>
              </a:rPr>
              <a:t>PersonIcon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CC7832"/>
                </a:solidFill>
              </a:rPr>
              <a:t>int </a:t>
            </a:r>
            <a:r>
              <a:rPr lang="en-US" altLang="zh-CN" sz="1050" dirty="0"/>
              <a:t>id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/>
              <a:t>String iconBase64)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id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this</a:t>
            </a:r>
            <a:r>
              <a:rPr lang="en-US" altLang="zh-CN" sz="1050" dirty="0"/>
              <a:t>.</a:t>
            </a:r>
            <a:r>
              <a:rPr lang="en-US" altLang="zh-CN" sz="1050" dirty="0">
                <a:solidFill>
                  <a:srgbClr val="9876AA"/>
                </a:solidFill>
              </a:rPr>
              <a:t>iconBase64 </a:t>
            </a:r>
            <a:r>
              <a:rPr lang="en-US" altLang="zh-CN" sz="1050" dirty="0"/>
              <a:t>= iconBase64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String </a:t>
            </a:r>
            <a:r>
              <a:rPr lang="en-US" altLang="zh-CN" sz="1050" dirty="0">
                <a:solidFill>
                  <a:srgbClr val="FFC66D"/>
                </a:solidFill>
              </a:rPr>
              <a:t>getIconBase64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>
                <a:solidFill>
                  <a:srgbClr val="9876AA"/>
                </a:solidFill>
              </a:rPr>
              <a:t>iconBase64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>
                <a:solidFill>
                  <a:srgbClr val="FFC66D"/>
                </a:solidFill>
              </a:rPr>
              <a:t>setIconBase64</a:t>
            </a:r>
            <a:r>
              <a:rPr lang="en-US" altLang="zh-CN" sz="1050" dirty="0"/>
              <a:t>(String iconBase64)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this</a:t>
            </a:r>
            <a:r>
              <a:rPr lang="en-US" altLang="zh-CN" sz="1050" dirty="0"/>
              <a:t>.</a:t>
            </a:r>
            <a:r>
              <a:rPr lang="en-US" altLang="zh-CN" sz="1050" dirty="0">
                <a:solidFill>
                  <a:srgbClr val="9876AA"/>
                </a:solidFill>
              </a:rPr>
              <a:t>iconBase64 </a:t>
            </a:r>
            <a:r>
              <a:rPr lang="en-US" altLang="zh-CN" sz="1050" dirty="0"/>
              <a:t>= iconBase64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}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7348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E682-A727-B845-AB2D-3ED862F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AF99B-335D-924D-88B1-0A137EC4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0696-B637-2948-A26D-31A9B81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81F200-847C-2345-AE3D-CCEE6A00DAB8}"/>
              </a:ext>
            </a:extLst>
          </p:cNvPr>
          <p:cNvSpPr/>
          <p:nvPr/>
        </p:nvSpPr>
        <p:spPr>
          <a:xfrm>
            <a:off x="1543760" y="1167595"/>
            <a:ext cx="6264696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rgbClr val="BBB529"/>
                </a:solidFill>
              </a:rPr>
              <a:t>@Entity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@Table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"persons"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>
                <a:solidFill>
                  <a:srgbClr val="D0D0FF"/>
                </a:solidFill>
              </a:rPr>
              <a:t>schema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ormsample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JsonIgnoreProperties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value </a:t>
            </a:r>
            <a:r>
              <a:rPr lang="en-US" altLang="zh-CN" sz="1050" dirty="0"/>
              <a:t>= {</a:t>
            </a:r>
            <a:r>
              <a:rPr lang="en-US" altLang="zh-CN" sz="1050" dirty="0">
                <a:solidFill>
                  <a:srgbClr val="6A8759"/>
                </a:solidFill>
              </a:rPr>
              <a:t>"handler"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hibernateLazyInitializer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fieldHandler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})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JsonIdentityInfo</a:t>
            </a:r>
            <a:r>
              <a:rPr lang="en-US" altLang="zh-CN" sz="1050" dirty="0"/>
              <a:t>(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D0D0FF"/>
                </a:solidFill>
              </a:rPr>
              <a:t>generator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ObjectIdGenerators.PropertyGenerator.</a:t>
            </a:r>
            <a:r>
              <a:rPr lang="en-US" altLang="zh-CN" sz="1050" dirty="0" err="1">
                <a:solidFill>
                  <a:srgbClr val="CC7832"/>
                </a:solidFill>
              </a:rPr>
              <a:t>class</a:t>
            </a:r>
            <a:r>
              <a:rPr lang="en-US" altLang="zh-CN" sz="1050" dirty="0">
                <a:solidFill>
                  <a:srgbClr val="CC7832"/>
                </a:solidFill>
              </a:rPr>
              <a:t>,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>
                <a:solidFill>
                  <a:srgbClr val="D0D0FF"/>
                </a:solidFill>
              </a:rPr>
              <a:t>property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personId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>
                <a:solidFill>
                  <a:srgbClr val="CC7832"/>
                </a:solidFill>
              </a:rPr>
              <a:t>public class </a:t>
            </a:r>
            <a:r>
              <a:rPr lang="en-US" altLang="zh-CN" sz="1050" dirty="0"/>
              <a:t>Person {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int 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Integer </a:t>
            </a:r>
            <a:r>
              <a:rPr lang="en-US" altLang="zh-CN" sz="1050" dirty="0">
                <a:solidFill>
                  <a:srgbClr val="9876AA"/>
                </a:solidFill>
              </a:rPr>
              <a:t>age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private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@Id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@Column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"id"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int </a:t>
            </a:r>
            <a:r>
              <a:rPr lang="en-US" altLang="zh-CN" sz="1050" dirty="0" err="1">
                <a:solidFill>
                  <a:srgbClr val="FFC66D"/>
                </a:solidFill>
              </a:rPr>
              <a:t>getPersonId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setPersonId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CC7832"/>
                </a:solidFill>
              </a:rPr>
              <a:t>int </a:t>
            </a:r>
            <a:r>
              <a:rPr lang="en-US" altLang="zh-CN" sz="1050" dirty="0" err="1"/>
              <a:t>personId</a:t>
            </a:r>
            <a:r>
              <a:rPr lang="en-US" altLang="zh-CN" sz="1050" dirty="0"/>
              <a:t>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personId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9699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E682-A727-B845-AB2D-3ED862F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AF99B-335D-924D-88B1-0A137EC4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0696-B637-2948-A26D-31A9B81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81F200-847C-2345-AE3D-CCEE6A00DAB8}"/>
              </a:ext>
            </a:extLst>
          </p:cNvPr>
          <p:cNvSpPr/>
          <p:nvPr/>
        </p:nvSpPr>
        <p:spPr>
          <a:xfrm>
            <a:off x="1543760" y="1167594"/>
            <a:ext cx="6264696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@Basic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@Column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"age"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Integer </a:t>
            </a:r>
            <a:r>
              <a:rPr lang="en-US" altLang="zh-CN" sz="1050" dirty="0" err="1">
                <a:solidFill>
                  <a:srgbClr val="FFC66D"/>
                </a:solidFill>
              </a:rPr>
              <a:t>getAge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>
                <a:solidFill>
                  <a:srgbClr val="9876AA"/>
                </a:solidFill>
              </a:rPr>
              <a:t>age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setAge</a:t>
            </a:r>
            <a:r>
              <a:rPr lang="en-US" altLang="zh-CN" sz="1050" dirty="0"/>
              <a:t>(Integer age)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age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age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@Basic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@Column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firstname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FFC66D"/>
                </a:solidFill>
              </a:rPr>
              <a:t>getFirstname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setFirstname</a:t>
            </a:r>
            <a:r>
              <a:rPr lang="en-US" altLang="zh-CN" sz="1050" dirty="0"/>
              <a:t>(String </a:t>
            </a:r>
            <a:r>
              <a:rPr lang="en-US" altLang="zh-CN" sz="1050" dirty="0" err="1"/>
              <a:t>firstname</a:t>
            </a:r>
            <a:r>
              <a:rPr lang="en-US" altLang="zh-CN" sz="1050" dirty="0"/>
              <a:t>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firstname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7678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NoSQL DBMS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Since RDBMS is incompetent for massive data storage and processing</a:t>
            </a:r>
          </a:p>
          <a:p>
            <a:pPr lvl="1"/>
            <a:r>
              <a:rPr lang="en-US" altLang="zh-CN" dirty="0"/>
              <a:t>NoSQL DBMS has become an emerging technology as a complement to an RDBMS</a:t>
            </a:r>
          </a:p>
          <a:p>
            <a:pPr lvl="1"/>
            <a:r>
              <a:rPr lang="en-US" altLang="zh-CN" dirty="0"/>
              <a:t>For example, </a:t>
            </a:r>
            <a:r>
              <a:rPr lang="en-US" altLang="zh-CN" dirty="0" err="1"/>
              <a:t>MapReduce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04" y="1851670"/>
            <a:ext cx="5801776" cy="27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4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E682-A727-B845-AB2D-3ED862F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AF99B-335D-924D-88B1-0A137EC4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0696-B637-2948-A26D-31A9B81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81F200-847C-2345-AE3D-CCEE6A00DAB8}"/>
              </a:ext>
            </a:extLst>
          </p:cNvPr>
          <p:cNvSpPr/>
          <p:nvPr/>
        </p:nvSpPr>
        <p:spPr>
          <a:xfrm>
            <a:off x="1543760" y="1167595"/>
            <a:ext cx="6264696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@Basic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@Column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lastname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String </a:t>
            </a:r>
            <a:r>
              <a:rPr lang="en-US" altLang="zh-CN" sz="1050" dirty="0" err="1">
                <a:solidFill>
                  <a:srgbClr val="FFC66D"/>
                </a:solidFill>
              </a:rPr>
              <a:t>getLastname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setLastname</a:t>
            </a:r>
            <a:r>
              <a:rPr lang="en-US" altLang="zh-CN" sz="1050" dirty="0"/>
              <a:t>(String </a:t>
            </a:r>
            <a:r>
              <a:rPr lang="en-US" altLang="zh-CN" sz="1050" dirty="0" err="1"/>
              <a:t>lastname</a:t>
            </a:r>
            <a:r>
              <a:rPr lang="en-US" altLang="zh-CN" sz="1050" dirty="0"/>
              <a:t>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lastname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@Override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 err="1">
                <a:solidFill>
                  <a:srgbClr val="CC7832"/>
                </a:solidFill>
              </a:rPr>
              <a:t>boolean</a:t>
            </a:r>
            <a:r>
              <a:rPr lang="en-US" altLang="zh-CN" sz="1050" dirty="0">
                <a:solidFill>
                  <a:srgbClr val="CC7832"/>
                </a:solidFill>
              </a:rPr>
              <a:t> </a:t>
            </a:r>
            <a:r>
              <a:rPr lang="en-US" altLang="zh-CN" sz="1050" dirty="0">
                <a:solidFill>
                  <a:srgbClr val="FFC66D"/>
                </a:solidFill>
              </a:rPr>
              <a:t>equals</a:t>
            </a:r>
            <a:r>
              <a:rPr lang="en-US" altLang="zh-CN" sz="1050" dirty="0"/>
              <a:t>(Object o)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if 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CC7832"/>
                </a:solidFill>
              </a:rPr>
              <a:t>this </a:t>
            </a:r>
            <a:r>
              <a:rPr lang="en-US" altLang="zh-CN" sz="1050" dirty="0"/>
              <a:t>== o) </a:t>
            </a:r>
            <a:r>
              <a:rPr lang="en-US" altLang="zh-CN" sz="1050" dirty="0">
                <a:solidFill>
                  <a:srgbClr val="CC7832"/>
                </a:solidFill>
              </a:rPr>
              <a:t>return true;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if </a:t>
            </a:r>
            <a:r>
              <a:rPr lang="en-US" altLang="zh-CN" sz="1050" dirty="0"/>
              <a:t>(o ==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|| </a:t>
            </a:r>
            <a:r>
              <a:rPr lang="en-US" altLang="zh-CN" sz="1050" dirty="0" err="1"/>
              <a:t>getClass</a:t>
            </a:r>
            <a:r>
              <a:rPr lang="en-US" altLang="zh-CN" sz="1050" dirty="0"/>
              <a:t>() != </a:t>
            </a:r>
            <a:r>
              <a:rPr lang="en-US" altLang="zh-CN" sz="1050" dirty="0" err="1"/>
              <a:t>o.getClass</a:t>
            </a:r>
            <a:r>
              <a:rPr lang="en-US" altLang="zh-CN" sz="1050" dirty="0"/>
              <a:t>()) </a:t>
            </a:r>
            <a:r>
              <a:rPr lang="en-US" altLang="zh-CN" sz="1050" dirty="0">
                <a:solidFill>
                  <a:srgbClr val="CC7832"/>
                </a:solidFill>
              </a:rPr>
              <a:t>return false;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Person person = (Person) o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if </a:t>
            </a:r>
            <a:r>
              <a:rPr lang="en-US" altLang="zh-CN" sz="1050" dirty="0"/>
              <a:t>(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/>
              <a:t>) </a:t>
            </a:r>
            <a:r>
              <a:rPr lang="en-US" altLang="zh-CN" sz="1050" dirty="0">
                <a:solidFill>
                  <a:srgbClr val="CC7832"/>
                </a:solidFill>
              </a:rPr>
              <a:t>return false;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if 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9876AA"/>
                </a:solidFill>
              </a:rPr>
              <a:t>age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!</a:t>
            </a:r>
            <a:r>
              <a:rPr lang="en-US" altLang="zh-CN" sz="1050" dirty="0" err="1">
                <a:solidFill>
                  <a:srgbClr val="9876AA"/>
                </a:solidFill>
              </a:rPr>
              <a:t>age</a:t>
            </a:r>
            <a:r>
              <a:rPr lang="en-US" altLang="zh-CN" sz="1050" dirty="0" err="1"/>
              <a:t>.equals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age</a:t>
            </a:r>
            <a:r>
              <a:rPr lang="en-US" altLang="zh-CN" sz="1050" dirty="0"/>
              <a:t>) : 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age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</a:t>
            </a:r>
            <a:r>
              <a:rPr lang="en-US" altLang="zh-CN" sz="1050" dirty="0"/>
              <a:t>) </a:t>
            </a:r>
            <a:r>
              <a:rPr lang="en-US" altLang="zh-CN" sz="1050" dirty="0">
                <a:solidFill>
                  <a:srgbClr val="CC7832"/>
                </a:solidFill>
              </a:rPr>
              <a:t>return false;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if </a:t>
            </a:r>
            <a:r>
              <a:rPr lang="en-US" altLang="zh-CN" sz="1050" dirty="0"/>
              <a:t>(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!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 err="1"/>
              <a:t>.equals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/>
              <a:t>) : 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</a:t>
            </a:r>
            <a:r>
              <a:rPr lang="en-US" altLang="zh-CN" sz="1050" dirty="0"/>
              <a:t>) </a:t>
            </a:r>
            <a:r>
              <a:rPr lang="en-US" altLang="zh-CN" sz="1050" dirty="0">
                <a:solidFill>
                  <a:srgbClr val="CC7832"/>
                </a:solidFill>
              </a:rPr>
              <a:t>return false;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if </a:t>
            </a:r>
            <a:r>
              <a:rPr lang="en-US" altLang="zh-CN" sz="1050" dirty="0"/>
              <a:t>(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!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 err="1"/>
              <a:t>.equals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/>
              <a:t>) : </a:t>
            </a:r>
            <a:r>
              <a:rPr lang="en-US" altLang="zh-CN" sz="1050" dirty="0" err="1"/>
              <a:t>person.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</a:t>
            </a:r>
            <a:r>
              <a:rPr lang="en-US" altLang="zh-CN" sz="1050" dirty="0"/>
              <a:t>) </a:t>
            </a:r>
            <a:r>
              <a:rPr lang="en-US" altLang="zh-CN" sz="1050" dirty="0">
                <a:solidFill>
                  <a:srgbClr val="CC7832"/>
                </a:solidFill>
              </a:rPr>
              <a:t>return false;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return true;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74784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E682-A727-B845-AB2D-3ED862F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AF99B-335D-924D-88B1-0A137EC4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0696-B637-2948-A26D-31A9B81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81F200-847C-2345-AE3D-CCEE6A00DAB8}"/>
              </a:ext>
            </a:extLst>
          </p:cNvPr>
          <p:cNvSpPr/>
          <p:nvPr/>
        </p:nvSpPr>
        <p:spPr>
          <a:xfrm>
            <a:off x="1543760" y="1167594"/>
            <a:ext cx="6264696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@Override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int </a:t>
            </a:r>
            <a:r>
              <a:rPr lang="en-US" altLang="zh-CN" sz="1050" dirty="0" err="1">
                <a:solidFill>
                  <a:srgbClr val="FFC66D"/>
                </a:solidFill>
              </a:rPr>
              <a:t>hashCode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int </a:t>
            </a:r>
            <a:r>
              <a:rPr lang="en-US" altLang="zh-CN" sz="1050" dirty="0"/>
              <a:t>result = </a:t>
            </a:r>
            <a:r>
              <a:rPr lang="en-US" altLang="zh-CN" sz="1050" dirty="0" err="1">
                <a:solidFill>
                  <a:srgbClr val="9876AA"/>
                </a:solidFill>
              </a:rPr>
              <a:t>personId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result = </a:t>
            </a:r>
            <a:r>
              <a:rPr lang="en-US" altLang="zh-CN" sz="1050" dirty="0">
                <a:solidFill>
                  <a:srgbClr val="6897BB"/>
                </a:solidFill>
              </a:rPr>
              <a:t>31 </a:t>
            </a:r>
            <a:r>
              <a:rPr lang="en-US" altLang="zh-CN" sz="1050" dirty="0"/>
              <a:t>* result + (</a:t>
            </a:r>
            <a:r>
              <a:rPr lang="en-US" altLang="zh-CN" sz="1050" dirty="0">
                <a:solidFill>
                  <a:srgbClr val="9876AA"/>
                </a:solidFill>
              </a:rPr>
              <a:t>age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</a:t>
            </a:r>
            <a:r>
              <a:rPr lang="en-US" altLang="zh-CN" sz="1050" dirty="0" err="1">
                <a:solidFill>
                  <a:srgbClr val="9876AA"/>
                </a:solidFill>
              </a:rPr>
              <a:t>age</a:t>
            </a:r>
            <a:r>
              <a:rPr lang="en-US" altLang="zh-CN" sz="1050" dirty="0" err="1"/>
              <a:t>.hashCode</a:t>
            </a:r>
            <a:r>
              <a:rPr lang="en-US" altLang="zh-CN" sz="1050" dirty="0"/>
              <a:t>() : </a:t>
            </a:r>
            <a:r>
              <a:rPr lang="en-US" altLang="zh-CN" sz="1050" dirty="0">
                <a:solidFill>
                  <a:srgbClr val="6897BB"/>
                </a:solidFill>
              </a:rPr>
              <a:t>0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result = </a:t>
            </a:r>
            <a:r>
              <a:rPr lang="en-US" altLang="zh-CN" sz="1050" dirty="0">
                <a:solidFill>
                  <a:srgbClr val="6897BB"/>
                </a:solidFill>
              </a:rPr>
              <a:t>31 </a:t>
            </a:r>
            <a:r>
              <a:rPr lang="en-US" altLang="zh-CN" sz="1050" dirty="0"/>
              <a:t>* result + (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</a:t>
            </a:r>
            <a:r>
              <a:rPr lang="en-US" altLang="zh-CN" sz="1050" dirty="0" err="1">
                <a:solidFill>
                  <a:srgbClr val="9876AA"/>
                </a:solidFill>
              </a:rPr>
              <a:t>firstname</a:t>
            </a:r>
            <a:r>
              <a:rPr lang="en-US" altLang="zh-CN" sz="1050" dirty="0" err="1"/>
              <a:t>.hashCode</a:t>
            </a:r>
            <a:r>
              <a:rPr lang="en-US" altLang="zh-CN" sz="1050" dirty="0"/>
              <a:t>() : </a:t>
            </a:r>
            <a:r>
              <a:rPr lang="en-US" altLang="zh-CN" sz="1050" dirty="0">
                <a:solidFill>
                  <a:srgbClr val="6897BB"/>
                </a:solidFill>
              </a:rPr>
              <a:t>0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</a:t>
            </a:r>
            <a:r>
              <a:rPr lang="en-US" altLang="zh-CN" sz="1050" dirty="0"/>
              <a:t>result = </a:t>
            </a:r>
            <a:r>
              <a:rPr lang="en-US" altLang="zh-CN" sz="1050" dirty="0">
                <a:solidFill>
                  <a:srgbClr val="6897BB"/>
                </a:solidFill>
              </a:rPr>
              <a:t>31 </a:t>
            </a:r>
            <a:r>
              <a:rPr lang="en-US" altLang="zh-CN" sz="1050" dirty="0"/>
              <a:t>* result + (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!= </a:t>
            </a:r>
            <a:r>
              <a:rPr lang="en-US" altLang="zh-CN" sz="1050" dirty="0">
                <a:solidFill>
                  <a:srgbClr val="CC7832"/>
                </a:solidFill>
              </a:rPr>
              <a:t>null </a:t>
            </a:r>
            <a:r>
              <a:rPr lang="en-US" altLang="zh-CN" sz="1050" dirty="0"/>
              <a:t>? </a:t>
            </a:r>
            <a:r>
              <a:rPr lang="en-US" altLang="zh-CN" sz="1050" dirty="0" err="1">
                <a:solidFill>
                  <a:srgbClr val="9876AA"/>
                </a:solidFill>
              </a:rPr>
              <a:t>lastname</a:t>
            </a:r>
            <a:r>
              <a:rPr lang="en-US" altLang="zh-CN" sz="1050" dirty="0" err="1"/>
              <a:t>.hashCode</a:t>
            </a:r>
            <a:r>
              <a:rPr lang="en-US" altLang="zh-CN" sz="1050" dirty="0"/>
              <a:t>() : </a:t>
            </a:r>
            <a:r>
              <a:rPr lang="en-US" altLang="zh-CN" sz="1050" dirty="0">
                <a:solidFill>
                  <a:srgbClr val="6897BB"/>
                </a:solidFill>
              </a:rPr>
              <a:t>0</a:t>
            </a:r>
            <a:r>
              <a:rPr lang="en-US" altLang="zh-CN" sz="1050" dirty="0"/>
              <a:t>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return </a:t>
            </a:r>
            <a:r>
              <a:rPr lang="en-US" altLang="zh-CN" sz="1050" dirty="0"/>
              <a:t>result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</a:t>
            </a:r>
            <a:r>
              <a:rPr lang="en-US" altLang="zh-CN" sz="1050" dirty="0"/>
              <a:t>List&lt;Event&gt; </a:t>
            </a:r>
            <a:r>
              <a:rPr lang="en-US" altLang="zh-CN" sz="1050" dirty="0">
                <a:solidFill>
                  <a:srgbClr val="9876AA"/>
                </a:solidFill>
              </a:rPr>
              <a:t>activities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ManyToMany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fetch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FetchType.</a:t>
            </a:r>
            <a:r>
              <a:rPr lang="en-US" altLang="zh-CN" sz="1050" i="1" dirty="0" err="1">
                <a:solidFill>
                  <a:srgbClr val="9876AA"/>
                </a:solidFill>
              </a:rPr>
              <a:t>LAZY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 err="1">
                <a:solidFill>
                  <a:srgbClr val="D0D0FF"/>
                </a:solidFill>
              </a:rPr>
              <a:t>mappedBy</a:t>
            </a:r>
            <a:r>
              <a:rPr lang="en-US" altLang="zh-CN" sz="1050" dirty="0">
                <a:solidFill>
                  <a:srgbClr val="D0D0FF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"participants"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List&lt;Event&gt; </a:t>
            </a:r>
            <a:r>
              <a:rPr lang="en-US" altLang="zh-CN" sz="1050" dirty="0" err="1">
                <a:solidFill>
                  <a:srgbClr val="FFC66D"/>
                </a:solidFill>
              </a:rPr>
              <a:t>getActivities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>
                <a:solidFill>
                  <a:srgbClr val="9876AA"/>
                </a:solidFill>
              </a:rPr>
              <a:t>activities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setActivities</a:t>
            </a:r>
            <a:r>
              <a:rPr lang="en-US" altLang="zh-CN" sz="1050" dirty="0"/>
              <a:t>(List&lt;Event&gt; activities)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activities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activities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8602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80E682-A727-B845-AB2D-3ED862FC3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AF99B-335D-924D-88B1-0A137EC46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C40696-B637-2948-A26D-31A9B81C5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81F200-847C-2345-AE3D-CCEE6A00DAB8}"/>
              </a:ext>
            </a:extLst>
          </p:cNvPr>
          <p:cNvSpPr/>
          <p:nvPr/>
        </p:nvSpPr>
        <p:spPr>
          <a:xfrm>
            <a:off x="1543760" y="1167594"/>
            <a:ext cx="626469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</a:t>
            </a:r>
            <a:r>
              <a:rPr lang="en-US" altLang="zh-CN" sz="1050" dirty="0"/>
              <a:t>List&lt;String&gt; </a:t>
            </a:r>
            <a:r>
              <a:rPr lang="en-US" altLang="zh-CN" sz="1050" dirty="0">
                <a:solidFill>
                  <a:srgbClr val="9876AA"/>
                </a:solidFill>
              </a:rPr>
              <a:t>emails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CC7832"/>
                </a:solidFill>
              </a:rPr>
              <a:t>new </a:t>
            </a:r>
            <a:r>
              <a:rPr lang="en-US" altLang="zh-CN" sz="1050" dirty="0" err="1"/>
              <a:t>ArrayList</a:t>
            </a:r>
            <a:r>
              <a:rPr lang="en-US" altLang="zh-CN" sz="1050" dirty="0"/>
              <a:t>&lt;String&gt;()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ElementCollection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fetch </a:t>
            </a:r>
            <a:r>
              <a:rPr lang="en-US" altLang="zh-CN" sz="1050" dirty="0"/>
              <a:t>= </a:t>
            </a:r>
            <a:r>
              <a:rPr lang="en-US" altLang="zh-CN" sz="1050" dirty="0" err="1"/>
              <a:t>FetchType.</a:t>
            </a:r>
            <a:r>
              <a:rPr lang="en-US" altLang="zh-CN" sz="1050" i="1" dirty="0" err="1">
                <a:solidFill>
                  <a:srgbClr val="9876AA"/>
                </a:solidFill>
              </a:rPr>
              <a:t>EAGER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CollectionTable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"PERSON_EMAIL"</a:t>
            </a:r>
            <a:r>
              <a:rPr lang="en-US" altLang="zh-CN" sz="1050" dirty="0">
                <a:solidFill>
                  <a:srgbClr val="CC7832"/>
                </a:solidFill>
              </a:rPr>
              <a:t>,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        </a:t>
            </a:r>
            <a:r>
              <a:rPr lang="en-US" altLang="zh-CN" sz="1050" dirty="0" err="1">
                <a:solidFill>
                  <a:srgbClr val="D0D0FF"/>
                </a:solidFill>
              </a:rPr>
              <a:t>joinColumns</a:t>
            </a:r>
            <a:r>
              <a:rPr lang="en-US" altLang="zh-CN" sz="1050" dirty="0">
                <a:solidFill>
                  <a:srgbClr val="D0D0FF"/>
                </a:solidFill>
              </a:rPr>
              <a:t> </a:t>
            </a:r>
            <a:r>
              <a:rPr lang="en-US" altLang="zh-CN" sz="1050" dirty="0"/>
              <a:t>= {</a:t>
            </a: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 err="1">
                <a:solidFill>
                  <a:srgbClr val="BBB529"/>
                </a:solidFill>
              </a:rPr>
              <a:t>JoinColumn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 err="1">
                <a:solidFill>
                  <a:srgbClr val="6A8759"/>
                </a:solidFill>
              </a:rPr>
              <a:t>person_id</a:t>
            </a:r>
            <a:r>
              <a:rPr lang="en-US" altLang="zh-CN" sz="1050" dirty="0">
                <a:solidFill>
                  <a:srgbClr val="6A8759"/>
                </a:solidFill>
              </a:rPr>
              <a:t>"</a:t>
            </a:r>
            <a:r>
              <a:rPr lang="en-US" altLang="zh-CN" sz="1050" dirty="0">
                <a:solidFill>
                  <a:srgbClr val="CC7832"/>
                </a:solidFill>
              </a:rPr>
              <a:t>, </a:t>
            </a:r>
            <a:r>
              <a:rPr lang="en-US" altLang="zh-CN" sz="1050" dirty="0" err="1">
                <a:solidFill>
                  <a:srgbClr val="D0D0FF"/>
                </a:solidFill>
              </a:rPr>
              <a:t>referencedColumnName</a:t>
            </a:r>
            <a:r>
              <a:rPr lang="en-US" altLang="zh-CN" sz="1050" dirty="0">
                <a:solidFill>
                  <a:srgbClr val="D0D0FF"/>
                </a:solidFill>
              </a:rPr>
              <a:t>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"id"</a:t>
            </a:r>
            <a:r>
              <a:rPr lang="en-US" altLang="zh-CN" sz="1050" dirty="0"/>
              <a:t>)})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@Column</a:t>
            </a:r>
            <a:r>
              <a:rPr lang="en-US" altLang="zh-CN" sz="1050" dirty="0"/>
              <a:t>(</a:t>
            </a:r>
            <a:r>
              <a:rPr lang="en-US" altLang="zh-CN" sz="1050" dirty="0">
                <a:solidFill>
                  <a:srgbClr val="D0D0FF"/>
                </a:solidFill>
              </a:rPr>
              <a:t>name </a:t>
            </a:r>
            <a:r>
              <a:rPr lang="en-US" altLang="zh-CN" sz="1050" dirty="0"/>
              <a:t>= </a:t>
            </a:r>
            <a:r>
              <a:rPr lang="en-US" altLang="zh-CN" sz="1050" dirty="0">
                <a:solidFill>
                  <a:srgbClr val="6A8759"/>
                </a:solidFill>
              </a:rPr>
              <a:t>"EMAIL_ADDRESS"</a:t>
            </a:r>
            <a:r>
              <a:rPr lang="en-US" altLang="zh-CN" sz="1050" dirty="0"/>
              <a:t>)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/>
              <a:t>List&lt;String&gt; </a:t>
            </a:r>
            <a:r>
              <a:rPr lang="en-US" altLang="zh-CN" sz="1050" dirty="0" err="1">
                <a:solidFill>
                  <a:srgbClr val="FFC66D"/>
                </a:solidFill>
              </a:rPr>
              <a:t>getEmails</a:t>
            </a:r>
            <a:r>
              <a:rPr lang="en-US" altLang="zh-CN" sz="1050" dirty="0"/>
              <a:t>()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>
                <a:solidFill>
                  <a:srgbClr val="9876AA"/>
                </a:solidFill>
              </a:rPr>
              <a:t>emails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setEmails</a:t>
            </a:r>
            <a:r>
              <a:rPr lang="en-US" altLang="zh-CN" sz="1050" dirty="0"/>
              <a:t>(List&lt;String&gt; emails)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emails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emails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private </a:t>
            </a:r>
            <a:r>
              <a:rPr lang="en-US" altLang="zh-CN" sz="1050" dirty="0" err="1"/>
              <a:t>PersonIcon</a:t>
            </a:r>
            <a:r>
              <a:rPr lang="en-US" altLang="zh-CN" sz="1050" dirty="0"/>
              <a:t> </a:t>
            </a:r>
            <a:r>
              <a:rPr lang="en-US" altLang="zh-CN" sz="1050" dirty="0">
                <a:solidFill>
                  <a:srgbClr val="9876AA"/>
                </a:solidFill>
              </a:rPr>
              <a:t>icon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>
                <a:solidFill>
                  <a:srgbClr val="BBB529"/>
                </a:solidFill>
              </a:rPr>
              <a:t>@</a:t>
            </a:r>
            <a:r>
              <a:rPr lang="en-US" altLang="zh-CN" sz="1050" dirty="0">
                <a:solidFill>
                  <a:srgbClr val="FF0000"/>
                </a:solidFill>
              </a:rPr>
              <a:t>Transient</a:t>
            </a:r>
            <a:br>
              <a:rPr lang="en-US" altLang="zh-CN" sz="1050" dirty="0">
                <a:solidFill>
                  <a:srgbClr val="BBB529"/>
                </a:solidFill>
              </a:rPr>
            </a:br>
            <a:r>
              <a:rPr lang="en-US" altLang="zh-CN" sz="1050" dirty="0">
                <a:solidFill>
                  <a:srgbClr val="BBB529"/>
                </a:solidFill>
              </a:rPr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</a:t>
            </a:r>
            <a:r>
              <a:rPr lang="en-US" altLang="zh-CN" sz="1050" dirty="0" err="1"/>
              <a:t>PersonIcon</a:t>
            </a:r>
            <a:r>
              <a:rPr lang="en-US" altLang="zh-CN" sz="1050" dirty="0"/>
              <a:t> </a:t>
            </a:r>
            <a:r>
              <a:rPr lang="en-US" altLang="zh-CN" sz="1050" dirty="0" err="1">
                <a:solidFill>
                  <a:srgbClr val="FFC66D"/>
                </a:solidFill>
              </a:rPr>
              <a:t>getPersonIcon</a:t>
            </a:r>
            <a:r>
              <a:rPr lang="en-US" altLang="zh-CN" sz="1050" dirty="0"/>
              <a:t>(){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>
                <a:solidFill>
                  <a:srgbClr val="CC7832"/>
                </a:solidFill>
              </a:rPr>
              <a:t>return </a:t>
            </a:r>
            <a:r>
              <a:rPr lang="en-US" altLang="zh-CN" sz="1050" dirty="0">
                <a:solidFill>
                  <a:srgbClr val="9876AA"/>
                </a:solidFill>
              </a:rPr>
              <a:t>icon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    </a:t>
            </a:r>
            <a:r>
              <a:rPr lang="en-US" altLang="zh-CN" sz="1050" dirty="0">
                <a:solidFill>
                  <a:srgbClr val="CC7832"/>
                </a:solidFill>
              </a:rPr>
              <a:t>public void </a:t>
            </a:r>
            <a:r>
              <a:rPr lang="en-US" altLang="zh-CN" sz="1050" dirty="0" err="1">
                <a:solidFill>
                  <a:srgbClr val="FFC66D"/>
                </a:solidFill>
              </a:rPr>
              <a:t>setIcon</a:t>
            </a:r>
            <a:r>
              <a:rPr lang="en-US" altLang="zh-CN" sz="1050" dirty="0"/>
              <a:t>(</a:t>
            </a:r>
            <a:r>
              <a:rPr lang="en-US" altLang="zh-CN" sz="1050" dirty="0" err="1"/>
              <a:t>PersonIcon</a:t>
            </a:r>
            <a:r>
              <a:rPr lang="en-US" altLang="zh-CN" sz="1050" dirty="0"/>
              <a:t> icon) {</a:t>
            </a:r>
            <a:br>
              <a:rPr lang="en-US" altLang="zh-CN" sz="1050" dirty="0"/>
            </a:br>
            <a:r>
              <a:rPr lang="en-US" altLang="zh-CN" sz="1050" dirty="0"/>
              <a:t>        </a:t>
            </a:r>
            <a:r>
              <a:rPr lang="en-US" altLang="zh-CN" sz="1050" dirty="0" err="1">
                <a:solidFill>
                  <a:srgbClr val="CC7832"/>
                </a:solidFill>
              </a:rPr>
              <a:t>this</a:t>
            </a:r>
            <a:r>
              <a:rPr lang="en-US" altLang="zh-CN" sz="1050" dirty="0" err="1"/>
              <a:t>.</a:t>
            </a:r>
            <a:r>
              <a:rPr lang="en-US" altLang="zh-CN" sz="1050" dirty="0" err="1">
                <a:solidFill>
                  <a:srgbClr val="9876AA"/>
                </a:solidFill>
              </a:rPr>
              <a:t>icon</a:t>
            </a:r>
            <a:r>
              <a:rPr lang="en-US" altLang="zh-CN" sz="1050" dirty="0">
                <a:solidFill>
                  <a:srgbClr val="9876AA"/>
                </a:solidFill>
              </a:rPr>
              <a:t> </a:t>
            </a:r>
            <a:r>
              <a:rPr lang="en-US" altLang="zh-CN" sz="1050" dirty="0"/>
              <a:t>= icon</a:t>
            </a:r>
            <a:r>
              <a:rPr lang="en-US" altLang="zh-CN" sz="1050" dirty="0">
                <a:solidFill>
                  <a:srgbClr val="CC7832"/>
                </a:solidFill>
              </a:rPr>
              <a:t>;</a:t>
            </a:r>
            <a:br>
              <a:rPr lang="en-US" altLang="zh-CN" sz="1050" dirty="0">
                <a:solidFill>
                  <a:srgbClr val="CC7832"/>
                </a:solidFill>
              </a:rPr>
            </a:br>
            <a:r>
              <a:rPr lang="en-US" altLang="zh-CN" sz="1050" dirty="0">
                <a:solidFill>
                  <a:srgbClr val="CC7832"/>
                </a:solidFill>
              </a:rPr>
              <a:t>    </a:t>
            </a:r>
            <a:r>
              <a:rPr lang="en-US" altLang="zh-CN" sz="1050" dirty="0"/>
              <a:t>}</a:t>
            </a:r>
            <a:br>
              <a:rPr lang="en-US" altLang="zh-CN" sz="1050" dirty="0"/>
            </a:br>
            <a:r>
              <a:rPr lang="en-US" altLang="zh-CN" sz="1050" dirty="0"/>
              <a:t>}</a:t>
            </a:r>
            <a:br>
              <a:rPr lang="en-US" altLang="zh-CN" sz="1050" dirty="0"/>
            </a:b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3222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73593-6E0C-3940-BD48-FCD5ABCE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D144-2279-7C4C-91FD-B773438D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PersonRepository.java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PersonIconRepository.java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3DED4-7C1C-5F43-873C-A9AC77BE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86866E-FBEA-574E-B0F2-B3361540A479}"/>
              </a:ext>
            </a:extLst>
          </p:cNvPr>
          <p:cNvSpPr/>
          <p:nvPr/>
        </p:nvSpPr>
        <p:spPr>
          <a:xfrm>
            <a:off x="1503788" y="1275606"/>
            <a:ext cx="56605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CC7832"/>
                </a:solidFill>
              </a:rPr>
              <a:t>public interface </a:t>
            </a:r>
            <a:r>
              <a:rPr lang="en-US" altLang="zh-CN" sz="1350" dirty="0" err="1"/>
              <a:t>PersonRepository</a:t>
            </a:r>
            <a:r>
              <a:rPr lang="en-US" altLang="zh-CN" sz="1350" dirty="0"/>
              <a:t> </a:t>
            </a:r>
            <a:r>
              <a:rPr lang="en-US" altLang="zh-CN" sz="1350" dirty="0">
                <a:solidFill>
                  <a:srgbClr val="CC7832"/>
                </a:solidFill>
              </a:rPr>
              <a:t>extends </a:t>
            </a:r>
            <a:r>
              <a:rPr lang="en-US" altLang="zh-CN" sz="1350" dirty="0" err="1"/>
              <a:t>JpaRepository</a:t>
            </a:r>
            <a:r>
              <a:rPr lang="en-US" altLang="zh-CN" sz="1350" dirty="0"/>
              <a:t>&lt;Person</a:t>
            </a:r>
            <a:r>
              <a:rPr lang="en-US" altLang="zh-CN" sz="1350" dirty="0">
                <a:solidFill>
                  <a:srgbClr val="CC7832"/>
                </a:solidFill>
              </a:rPr>
              <a:t>, </a:t>
            </a:r>
            <a:r>
              <a:rPr lang="en-US" altLang="zh-CN" sz="1350" dirty="0"/>
              <a:t>Integer&gt;{</a:t>
            </a:r>
            <a:br>
              <a:rPr lang="en-US" altLang="zh-CN" sz="1350" dirty="0"/>
            </a:br>
            <a:r>
              <a:rPr lang="en-US" altLang="zh-CN" sz="1350" dirty="0"/>
              <a:t>}</a:t>
            </a:r>
            <a:br>
              <a:rPr lang="en-US" altLang="zh-CN" sz="1350" dirty="0"/>
            </a:br>
            <a:endParaRPr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C2C400B-43C4-A448-B46F-E9D8D4EFEED8}"/>
              </a:ext>
            </a:extLst>
          </p:cNvPr>
          <p:cNvSpPr/>
          <p:nvPr/>
        </p:nvSpPr>
        <p:spPr>
          <a:xfrm>
            <a:off x="1488037" y="2725273"/>
            <a:ext cx="625963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350" dirty="0">
                <a:solidFill>
                  <a:srgbClr val="808080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public interface </a:t>
            </a:r>
            <a:r>
              <a:rPr lang="en-US" altLang="zh-CN" sz="1350" dirty="0" err="1"/>
              <a:t>PersonIconRepository</a:t>
            </a:r>
            <a:r>
              <a:rPr lang="en-US" altLang="zh-CN" sz="1350" dirty="0"/>
              <a:t> </a:t>
            </a:r>
            <a:r>
              <a:rPr lang="en-US" altLang="zh-CN" sz="1350" dirty="0">
                <a:solidFill>
                  <a:srgbClr val="CC7832"/>
                </a:solidFill>
              </a:rPr>
              <a:t>extends </a:t>
            </a:r>
            <a:r>
              <a:rPr lang="en-US" altLang="zh-CN" sz="1350" dirty="0" err="1"/>
              <a:t>MongoRepository</a:t>
            </a:r>
            <a:r>
              <a:rPr lang="en-US" altLang="zh-CN" sz="1350" dirty="0"/>
              <a:t>&lt;</a:t>
            </a:r>
            <a:r>
              <a:rPr lang="en-US" altLang="zh-CN" sz="1350" dirty="0" err="1"/>
              <a:t>PersonIcon</a:t>
            </a:r>
            <a:r>
              <a:rPr lang="en-US" altLang="zh-CN" sz="1350" dirty="0">
                <a:solidFill>
                  <a:srgbClr val="CC7832"/>
                </a:solidFill>
              </a:rPr>
              <a:t>, </a:t>
            </a:r>
            <a:r>
              <a:rPr lang="en-US" altLang="zh-CN" sz="1350" dirty="0"/>
              <a:t>Integer&gt; {</a:t>
            </a:r>
            <a:br>
              <a:rPr lang="en-US" altLang="zh-CN" sz="1350" dirty="0"/>
            </a:br>
            <a:r>
              <a:rPr lang="en-US" altLang="zh-CN" sz="1350" dirty="0"/>
              <a:t>}</a:t>
            </a:r>
            <a:br>
              <a:rPr lang="en-US" altLang="zh-CN" sz="1350" dirty="0"/>
            </a:b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1010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B73593-6E0C-3940-BD48-FCD5ABCE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B5D144-2279-7C4C-91FD-B773438D3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02" y="993260"/>
            <a:ext cx="6588732" cy="3940924"/>
          </a:xfrm>
        </p:spPr>
        <p:txBody>
          <a:bodyPr>
            <a:normAutofit/>
          </a:bodyPr>
          <a:lstStyle/>
          <a:p>
            <a:r>
              <a:rPr kumimoji="1" lang="en-US" altLang="zh-CN" sz="1500" dirty="0" err="1"/>
              <a:t>PersonRepository.java</a:t>
            </a:r>
            <a:endParaRPr kumimoji="1" lang="en-US" altLang="zh-CN" sz="1500" dirty="0"/>
          </a:p>
          <a:p>
            <a:endParaRPr kumimoji="1" lang="en-US" altLang="zh-CN" sz="1500" dirty="0"/>
          </a:p>
          <a:p>
            <a:pPr marL="0" indent="0">
              <a:buNone/>
            </a:pPr>
            <a:endParaRPr kumimoji="1" lang="en-US" altLang="zh-CN" sz="1500" dirty="0"/>
          </a:p>
          <a:p>
            <a:endParaRPr kumimoji="1" lang="zh-CN" altLang="en-US" sz="15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73DED4-7C1C-5F43-873C-A9AC77BE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A1BF6F-F721-F244-B6D8-5E072A786565}"/>
              </a:ext>
            </a:extLst>
          </p:cNvPr>
          <p:cNvSpPr/>
          <p:nvPr/>
        </p:nvSpPr>
        <p:spPr>
          <a:xfrm>
            <a:off x="502331" y="1419622"/>
            <a:ext cx="3429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solidFill>
                  <a:srgbClr val="CC7832"/>
                </a:solidFill>
              </a:rPr>
              <a:t>public interface </a:t>
            </a:r>
            <a:r>
              <a:rPr lang="en-US" altLang="zh-CN" sz="1600" dirty="0" err="1"/>
              <a:t>PersonDao</a:t>
            </a:r>
            <a:r>
              <a:rPr lang="en-US" altLang="zh-CN" sz="1600" dirty="0"/>
              <a:t> {</a:t>
            </a:r>
            <a:br>
              <a:rPr lang="en-US" altLang="zh-CN" sz="1600" dirty="0"/>
            </a:br>
            <a:r>
              <a:rPr lang="en-US" altLang="zh-CN" sz="1600" dirty="0"/>
              <a:t>    Person </a:t>
            </a:r>
            <a:r>
              <a:rPr lang="en-US" altLang="zh-CN" sz="1600" dirty="0" err="1">
                <a:solidFill>
                  <a:srgbClr val="FFC66D"/>
                </a:solidFill>
              </a:rPr>
              <a:t>findOne</a:t>
            </a:r>
            <a:r>
              <a:rPr lang="en-US" altLang="zh-CN" sz="1600" dirty="0"/>
              <a:t>(Integer id)</a:t>
            </a:r>
            <a:r>
              <a:rPr lang="en-US" altLang="zh-CN" sz="1600" dirty="0">
                <a:solidFill>
                  <a:srgbClr val="CC7832"/>
                </a:solidFill>
              </a:rPr>
              <a:t>;</a:t>
            </a:r>
            <a:br>
              <a:rPr lang="en-US" altLang="zh-CN" sz="1600" dirty="0">
                <a:solidFill>
                  <a:srgbClr val="CC7832"/>
                </a:solidFill>
              </a:rPr>
            </a:br>
            <a:r>
              <a:rPr lang="en-US" altLang="zh-CN" sz="1600" dirty="0"/>
              <a:t>}</a:t>
            </a:r>
            <a:endParaRPr lang="zh-CN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95110F4-AF75-4E45-B7EA-F6643F77E3EA}"/>
              </a:ext>
            </a:extLst>
          </p:cNvPr>
          <p:cNvSpPr/>
          <p:nvPr/>
        </p:nvSpPr>
        <p:spPr>
          <a:xfrm>
            <a:off x="3738278" y="713549"/>
            <a:ext cx="6372708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sz="1500" dirty="0" err="1">
                <a:latin typeface="Cambria" pitchFamily="18" charset="0"/>
                <a:ea typeface="新宋体" pitchFamily="49" charset="-122"/>
              </a:rPr>
              <a:t>PersonIconRepository.java</a:t>
            </a:r>
            <a:endParaRPr kumimoji="1" lang="en-US" altLang="zh-CN" sz="1500" dirty="0">
              <a:latin typeface="Cambria" pitchFamily="18" charset="0"/>
              <a:ea typeface="新宋体" pitchFamily="49" charset="-122"/>
            </a:endParaRPr>
          </a:p>
          <a:p>
            <a:r>
              <a:rPr lang="en-US" altLang="zh-CN" sz="1200" dirty="0">
                <a:solidFill>
                  <a:srgbClr val="BBB529"/>
                </a:solidFill>
              </a:rPr>
              <a:t>@Repository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public class </a:t>
            </a:r>
            <a:r>
              <a:rPr lang="en-US" altLang="zh-CN" sz="1200" dirty="0" err="1"/>
              <a:t>PersonDaoImpl</a:t>
            </a:r>
            <a:r>
              <a:rPr lang="en-US" altLang="zh-CN" sz="1200" dirty="0"/>
              <a:t> </a:t>
            </a:r>
            <a:r>
              <a:rPr lang="en-US" altLang="zh-CN" sz="1200" dirty="0">
                <a:solidFill>
                  <a:srgbClr val="CC7832"/>
                </a:solidFill>
              </a:rPr>
              <a:t>implements </a:t>
            </a:r>
            <a:r>
              <a:rPr lang="en-US" altLang="zh-CN" sz="1200" dirty="0" err="1"/>
              <a:t>PersonDao</a:t>
            </a:r>
            <a:r>
              <a:rPr lang="en-US" altLang="zh-CN" sz="1200" dirty="0"/>
              <a:t> {</a:t>
            </a:r>
            <a:br>
              <a:rPr lang="en-US" altLang="zh-CN" sz="1200" dirty="0"/>
            </a:br>
            <a:r>
              <a:rPr lang="en-US" altLang="zh-CN" sz="1200" dirty="0"/>
              <a:t>    </a:t>
            </a:r>
            <a:r>
              <a:rPr lang="en-US" altLang="zh-CN" sz="1200" dirty="0">
                <a:solidFill>
                  <a:srgbClr val="BBB529"/>
                </a:solidFill>
              </a:rPr>
              <a:t>@</a:t>
            </a:r>
            <a:r>
              <a:rPr lang="en-US" altLang="zh-CN" sz="1200" dirty="0" err="1">
                <a:solidFill>
                  <a:srgbClr val="BBB529"/>
                </a:solidFill>
              </a:rPr>
              <a:t>Autowired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BBB529"/>
                </a:solidFill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</a:rPr>
              <a:t>private </a:t>
            </a:r>
            <a:r>
              <a:rPr lang="en-US" altLang="zh-CN" sz="1200" dirty="0" err="1"/>
              <a:t>PersonRepository</a:t>
            </a:r>
            <a:r>
              <a:rPr lang="en-US" altLang="zh-CN" sz="1200" dirty="0"/>
              <a:t> </a:t>
            </a:r>
            <a:r>
              <a:rPr lang="en-US" altLang="zh-CN" sz="1200" dirty="0" err="1">
                <a:solidFill>
                  <a:srgbClr val="9876AA"/>
                </a:solidFill>
              </a:rPr>
              <a:t>personRepository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</a:t>
            </a:r>
            <a:r>
              <a:rPr lang="en-US" altLang="zh-CN" sz="1200" dirty="0">
                <a:solidFill>
                  <a:srgbClr val="BBB529"/>
                </a:solidFill>
              </a:rPr>
              <a:t>@</a:t>
            </a:r>
            <a:r>
              <a:rPr lang="en-US" altLang="zh-CN" sz="1200" dirty="0" err="1">
                <a:solidFill>
                  <a:srgbClr val="BBB529"/>
                </a:solidFill>
              </a:rPr>
              <a:t>Autowired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BBB529"/>
                </a:solidFill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</a:rPr>
              <a:t>private </a:t>
            </a:r>
            <a:r>
              <a:rPr lang="en-US" altLang="zh-CN" sz="1200" dirty="0" err="1"/>
              <a:t>PersonIconRepository</a:t>
            </a:r>
            <a:r>
              <a:rPr lang="en-US" altLang="zh-CN" sz="1200" dirty="0"/>
              <a:t> </a:t>
            </a:r>
            <a:r>
              <a:rPr lang="en-US" altLang="zh-CN" sz="1200" dirty="0" err="1">
                <a:solidFill>
                  <a:srgbClr val="9876AA"/>
                </a:solidFill>
              </a:rPr>
              <a:t>personIconRepository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</a:t>
            </a:r>
            <a:r>
              <a:rPr lang="en-US" altLang="zh-CN" sz="1200" dirty="0">
                <a:solidFill>
                  <a:srgbClr val="BBB529"/>
                </a:solidFill>
              </a:rPr>
              <a:t>@Override</a:t>
            </a:r>
            <a:br>
              <a:rPr lang="en-US" altLang="zh-CN" sz="1200" dirty="0">
                <a:solidFill>
                  <a:srgbClr val="BBB529"/>
                </a:solidFill>
              </a:rPr>
            </a:br>
            <a:r>
              <a:rPr lang="en-US" altLang="zh-CN" sz="1200" dirty="0">
                <a:solidFill>
                  <a:srgbClr val="BBB529"/>
                </a:solidFill>
              </a:rPr>
              <a:t>    </a:t>
            </a:r>
            <a:r>
              <a:rPr lang="en-US" altLang="zh-CN" sz="1200" dirty="0">
                <a:solidFill>
                  <a:srgbClr val="CC7832"/>
                </a:solidFill>
              </a:rPr>
              <a:t>public </a:t>
            </a:r>
            <a:r>
              <a:rPr lang="en-US" altLang="zh-CN" sz="1200" dirty="0"/>
              <a:t>Person </a:t>
            </a:r>
            <a:r>
              <a:rPr lang="en-US" altLang="zh-CN" sz="1200" dirty="0" err="1">
                <a:solidFill>
                  <a:srgbClr val="FFC66D"/>
                </a:solidFill>
              </a:rPr>
              <a:t>findOne</a:t>
            </a:r>
            <a:r>
              <a:rPr lang="en-US" altLang="zh-CN" sz="1200" dirty="0"/>
              <a:t>(Integer id) {</a:t>
            </a:r>
            <a:br>
              <a:rPr lang="en-US" altLang="zh-CN" sz="1200" dirty="0"/>
            </a:br>
            <a:r>
              <a:rPr lang="en-US" altLang="zh-CN" sz="1200" dirty="0"/>
              <a:t>        Person person = </a:t>
            </a:r>
            <a:r>
              <a:rPr lang="en-US" altLang="zh-CN" sz="1200" dirty="0" err="1">
                <a:solidFill>
                  <a:srgbClr val="9876AA"/>
                </a:solidFill>
              </a:rPr>
              <a:t>personRepository</a:t>
            </a:r>
            <a:r>
              <a:rPr lang="en-US" altLang="zh-CN" sz="1200" dirty="0" err="1"/>
              <a:t>.getOne</a:t>
            </a:r>
            <a:r>
              <a:rPr lang="en-US" altLang="zh-CN" sz="1200" dirty="0"/>
              <a:t>(id)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/>
              <a:t>Optional&lt;</a:t>
            </a:r>
            <a:r>
              <a:rPr lang="en-US" altLang="zh-CN" sz="1200" dirty="0" err="1"/>
              <a:t>PersonIcon</a:t>
            </a:r>
            <a:r>
              <a:rPr lang="en-US" altLang="zh-CN" sz="1200" dirty="0"/>
              <a:t>&gt; icon = </a:t>
            </a:r>
            <a:r>
              <a:rPr lang="en-US" altLang="zh-CN" sz="1200" dirty="0" err="1">
                <a:solidFill>
                  <a:srgbClr val="9876AA"/>
                </a:solidFill>
              </a:rPr>
              <a:t>personIconRepository</a:t>
            </a:r>
            <a:r>
              <a:rPr lang="en-US" altLang="zh-CN" sz="1200" dirty="0" err="1"/>
              <a:t>.findById</a:t>
            </a:r>
            <a:r>
              <a:rPr lang="en-US" altLang="zh-CN" sz="1200" dirty="0"/>
              <a:t>(id)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if 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icon.isPresent</a:t>
            </a:r>
            <a:r>
              <a:rPr lang="en-US" altLang="zh-CN" sz="1200" dirty="0"/>
              <a:t>()){</a:t>
            </a:r>
            <a:br>
              <a:rPr lang="en-US" altLang="zh-CN" sz="1200" dirty="0"/>
            </a:br>
            <a:r>
              <a:rPr lang="en-US" altLang="zh-CN" sz="1200" dirty="0"/>
              <a:t>             </a:t>
            </a:r>
            <a:r>
              <a:rPr lang="en-US" altLang="zh-CN" sz="1200" dirty="0" err="1"/>
              <a:t>System.</a:t>
            </a:r>
            <a:r>
              <a:rPr lang="en-US" altLang="zh-CN" sz="1200" i="1" dirty="0" err="1">
                <a:solidFill>
                  <a:srgbClr val="9876AA"/>
                </a:solidFill>
              </a:rPr>
              <a:t>out</a:t>
            </a:r>
            <a:r>
              <a:rPr lang="en-US" altLang="zh-CN" sz="1200" dirty="0" err="1"/>
              <a:t>.println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"Not Null " </a:t>
            </a:r>
            <a:r>
              <a:rPr lang="en-US" altLang="zh-CN" sz="1200" dirty="0"/>
              <a:t>+ id)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 </a:t>
            </a:r>
            <a:r>
              <a:rPr lang="en-US" altLang="zh-CN" sz="1200" dirty="0" err="1"/>
              <a:t>person.setIcon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icon.get</a:t>
            </a:r>
            <a:r>
              <a:rPr lang="en-US" altLang="zh-CN" sz="1200" dirty="0"/>
              <a:t>())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/>
              <a:t>}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dirty="0">
                <a:solidFill>
                  <a:srgbClr val="CC7832"/>
                </a:solidFill>
              </a:rPr>
              <a:t>else</a:t>
            </a:r>
            <a:r>
              <a:rPr lang="en-US" altLang="zh-CN" sz="1200" dirty="0"/>
              <a:t>{</a:t>
            </a:r>
            <a:br>
              <a:rPr lang="en-US" altLang="zh-CN" sz="1200" dirty="0"/>
            </a:br>
            <a:r>
              <a:rPr lang="en-US" altLang="zh-CN" sz="1200" dirty="0"/>
              <a:t>            </a:t>
            </a:r>
            <a:r>
              <a:rPr lang="en-US" altLang="zh-CN" sz="1200" dirty="0" err="1"/>
              <a:t>person.setIcon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null</a:t>
            </a:r>
            <a:r>
              <a:rPr lang="en-US" altLang="zh-CN" sz="1200" dirty="0"/>
              <a:t>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</a:t>
            </a:r>
            <a:r>
              <a:rPr lang="en-US" altLang="zh-CN" sz="1200" dirty="0" err="1"/>
              <a:t>System.</a:t>
            </a:r>
            <a:r>
              <a:rPr lang="en-US" altLang="zh-CN" sz="1200" i="1" dirty="0" err="1">
                <a:solidFill>
                  <a:srgbClr val="9876AA"/>
                </a:solidFill>
              </a:rPr>
              <a:t>out</a:t>
            </a:r>
            <a:r>
              <a:rPr lang="en-US" altLang="zh-CN" sz="1200" dirty="0" err="1"/>
              <a:t>.println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"It's Null"</a:t>
            </a:r>
            <a:r>
              <a:rPr lang="en-US" altLang="zh-CN" sz="1200" dirty="0"/>
              <a:t>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/>
              <a:t>}</a:t>
            </a:r>
            <a:br>
              <a:rPr lang="en-US" altLang="zh-CN" sz="1200" dirty="0"/>
            </a:br>
            <a:r>
              <a:rPr lang="en-US" altLang="zh-CN" sz="1200" dirty="0"/>
              <a:t>        </a:t>
            </a:r>
            <a:r>
              <a:rPr lang="en-US" altLang="zh-CN" sz="1200" dirty="0">
                <a:solidFill>
                  <a:srgbClr val="CC7832"/>
                </a:solidFill>
              </a:rPr>
              <a:t>return </a:t>
            </a:r>
            <a:r>
              <a:rPr lang="en-US" altLang="zh-CN" sz="1200" dirty="0"/>
              <a:t>person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</a:t>
            </a:r>
            <a:r>
              <a:rPr lang="en-US" altLang="zh-CN" sz="1200" dirty="0"/>
              <a:t>}</a:t>
            </a:r>
            <a:br>
              <a:rPr lang="en-US" altLang="zh-CN" sz="1200" dirty="0"/>
            </a:br>
            <a:r>
              <a:rPr lang="en-US" altLang="zh-CN" sz="1200" dirty="0"/>
              <a:t>}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6688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C357A-E996-F44B-9019-FA0EC8E9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AFBC9-FF2D-D34A-A665-2A11EBE4C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PersonService.java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PersonServiceImpl.java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A49C8F-6919-274F-BD49-FDDF5E0F7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EF0E8CC-C1C7-4F48-A76B-143E42EB00CF}"/>
              </a:ext>
            </a:extLst>
          </p:cNvPr>
          <p:cNvSpPr/>
          <p:nvPr/>
        </p:nvSpPr>
        <p:spPr>
          <a:xfrm>
            <a:off x="1521042" y="1221600"/>
            <a:ext cx="3429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350" dirty="0">
                <a:solidFill>
                  <a:srgbClr val="CC7832"/>
                </a:solidFill>
              </a:rPr>
              <a:t>public interface </a:t>
            </a:r>
            <a:r>
              <a:rPr lang="en-US" altLang="zh-CN" sz="1350" dirty="0" err="1"/>
              <a:t>PersonService</a:t>
            </a:r>
            <a:r>
              <a:rPr lang="en-US" altLang="zh-CN" sz="1350" dirty="0"/>
              <a:t> {</a:t>
            </a:r>
            <a:br>
              <a:rPr lang="en-US" altLang="zh-CN" sz="1350" dirty="0"/>
            </a:br>
            <a:r>
              <a:rPr lang="en-US" altLang="zh-CN" sz="1350" dirty="0"/>
              <a:t>    Person </a:t>
            </a:r>
            <a:r>
              <a:rPr lang="en-US" altLang="zh-CN" sz="1350" dirty="0" err="1">
                <a:solidFill>
                  <a:srgbClr val="FFC66D"/>
                </a:solidFill>
              </a:rPr>
              <a:t>findPersonById</a:t>
            </a:r>
            <a:r>
              <a:rPr lang="en-US" altLang="zh-CN" sz="1350" dirty="0"/>
              <a:t>(Integer id)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/>
              <a:t>}</a:t>
            </a:r>
            <a:endParaRPr lang="zh-CN" altLang="en-US" sz="135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602A4B-6BAC-B643-B6E2-6C82829FF5AD}"/>
              </a:ext>
            </a:extLst>
          </p:cNvPr>
          <p:cNvSpPr/>
          <p:nvPr/>
        </p:nvSpPr>
        <p:spPr>
          <a:xfrm>
            <a:off x="1524076" y="2536906"/>
            <a:ext cx="54241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BBB529"/>
                </a:solidFill>
              </a:rPr>
              <a:t>@Service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public class </a:t>
            </a:r>
            <a:r>
              <a:rPr lang="en-US" altLang="zh-CN" sz="1350" dirty="0" err="1"/>
              <a:t>PersonServiceImpl</a:t>
            </a:r>
            <a:r>
              <a:rPr lang="en-US" altLang="zh-CN" sz="1350" dirty="0"/>
              <a:t> </a:t>
            </a:r>
            <a:r>
              <a:rPr lang="en-US" altLang="zh-CN" sz="1350" dirty="0">
                <a:solidFill>
                  <a:srgbClr val="CC7832"/>
                </a:solidFill>
              </a:rPr>
              <a:t>implements </a:t>
            </a:r>
            <a:r>
              <a:rPr lang="en-US" altLang="zh-CN" sz="1350" dirty="0" err="1"/>
              <a:t>PersonService</a:t>
            </a:r>
            <a:r>
              <a:rPr lang="en-US" altLang="zh-CN" sz="1350" dirty="0"/>
              <a:t> {</a:t>
            </a:r>
            <a:br>
              <a:rPr lang="en-US" altLang="zh-CN" sz="1350" dirty="0"/>
            </a:br>
            <a:br>
              <a:rPr lang="en-US" altLang="zh-CN" sz="1350" dirty="0"/>
            </a:br>
            <a:r>
              <a:rPr lang="en-US" altLang="zh-CN" sz="1350" dirty="0"/>
              <a:t>    </a:t>
            </a:r>
            <a:r>
              <a:rPr lang="en-US" altLang="zh-CN" sz="1350" dirty="0">
                <a:solidFill>
                  <a:srgbClr val="BBB529"/>
                </a:solidFill>
              </a:rPr>
              <a:t>@</a:t>
            </a:r>
            <a:r>
              <a:rPr lang="en-US" altLang="zh-CN" sz="1350" dirty="0" err="1">
                <a:solidFill>
                  <a:srgbClr val="BBB529"/>
                </a:solidFill>
              </a:rPr>
              <a:t>Autowired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BBB529"/>
                </a:solidFill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</a:rPr>
              <a:t>private </a:t>
            </a:r>
            <a:r>
              <a:rPr lang="en-US" altLang="zh-CN" sz="1350" dirty="0" err="1"/>
              <a:t>PersonDao</a:t>
            </a:r>
            <a:r>
              <a:rPr lang="en-US" altLang="zh-CN" sz="1350" dirty="0"/>
              <a:t> </a:t>
            </a:r>
            <a:r>
              <a:rPr lang="en-US" altLang="zh-CN" sz="1350" dirty="0" err="1">
                <a:solidFill>
                  <a:srgbClr val="9876AA"/>
                </a:solidFill>
              </a:rPr>
              <a:t>personDao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</a:rPr>
              <a:t>@Override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BBB529"/>
                </a:solidFill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</a:rPr>
              <a:t>public </a:t>
            </a:r>
            <a:r>
              <a:rPr lang="en-US" altLang="zh-CN" sz="1350" dirty="0"/>
              <a:t>Person </a:t>
            </a:r>
            <a:r>
              <a:rPr lang="en-US" altLang="zh-CN" sz="1350" dirty="0" err="1">
                <a:solidFill>
                  <a:srgbClr val="FFC66D"/>
                </a:solidFill>
              </a:rPr>
              <a:t>findPersonById</a:t>
            </a:r>
            <a:r>
              <a:rPr lang="en-US" altLang="zh-CN" sz="1350" dirty="0"/>
              <a:t>(Integer id){</a:t>
            </a:r>
            <a:br>
              <a:rPr lang="en-US" altLang="zh-CN" sz="1350" dirty="0"/>
            </a:br>
            <a:r>
              <a:rPr lang="en-US" altLang="zh-CN" sz="1350" dirty="0"/>
              <a:t>        </a:t>
            </a:r>
            <a:r>
              <a:rPr lang="en-US" altLang="zh-CN" sz="1350" dirty="0">
                <a:solidFill>
                  <a:srgbClr val="CC7832"/>
                </a:solidFill>
              </a:rPr>
              <a:t>return </a:t>
            </a:r>
            <a:r>
              <a:rPr lang="en-US" altLang="zh-CN" sz="1350" dirty="0" err="1">
                <a:solidFill>
                  <a:srgbClr val="9876AA"/>
                </a:solidFill>
              </a:rPr>
              <a:t>personDao</a:t>
            </a:r>
            <a:r>
              <a:rPr lang="en-US" altLang="zh-CN" sz="1350" dirty="0" err="1"/>
              <a:t>.findOne</a:t>
            </a:r>
            <a:r>
              <a:rPr lang="en-US" altLang="zh-CN" sz="1350" dirty="0"/>
              <a:t>(id)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/>
              <a:t>}</a:t>
            </a:r>
            <a:br>
              <a:rPr lang="en-US" altLang="zh-CN" sz="1350" dirty="0"/>
            </a:br>
            <a:r>
              <a:rPr lang="en-US" altLang="zh-CN" sz="1350" dirty="0"/>
              <a:t>}</a:t>
            </a:r>
            <a:br>
              <a:rPr lang="en-US" altLang="zh-CN" sz="1350" dirty="0"/>
            </a:b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327211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D4F29-7E80-124B-9F99-A838016B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E5048-2BD6-5649-AE2A-EC9959F3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PersonController.java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22477F-5533-3D4E-9C90-FEE62BAD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99C6B9-54CA-B447-9BA3-EBED9C06D9DA}"/>
              </a:ext>
            </a:extLst>
          </p:cNvPr>
          <p:cNvSpPr/>
          <p:nvPr/>
        </p:nvSpPr>
        <p:spPr>
          <a:xfrm>
            <a:off x="1543632" y="1167595"/>
            <a:ext cx="47928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50" dirty="0">
                <a:solidFill>
                  <a:srgbClr val="BBB529"/>
                </a:solidFill>
              </a:rPr>
              <a:t>@</a:t>
            </a:r>
            <a:r>
              <a:rPr lang="en-US" altLang="zh-CN" sz="1350" dirty="0" err="1">
                <a:solidFill>
                  <a:srgbClr val="BBB529"/>
                </a:solidFill>
              </a:rPr>
              <a:t>RestController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public class </a:t>
            </a:r>
            <a:r>
              <a:rPr lang="en-US" altLang="zh-CN" sz="1350" dirty="0" err="1"/>
              <a:t>PersonController</a:t>
            </a:r>
            <a:r>
              <a:rPr lang="en-US" altLang="zh-CN" sz="1350" dirty="0"/>
              <a:t> {</a:t>
            </a:r>
            <a:br>
              <a:rPr lang="en-US" altLang="zh-CN" sz="1350" dirty="0"/>
            </a:br>
            <a:br>
              <a:rPr lang="en-US" altLang="zh-CN" sz="1350" dirty="0"/>
            </a:br>
            <a:r>
              <a:rPr lang="en-US" altLang="zh-CN" sz="1350" dirty="0"/>
              <a:t>    </a:t>
            </a:r>
            <a:r>
              <a:rPr lang="en-US" altLang="zh-CN" sz="1350" dirty="0">
                <a:solidFill>
                  <a:srgbClr val="BBB529"/>
                </a:solidFill>
              </a:rPr>
              <a:t>@</a:t>
            </a:r>
            <a:r>
              <a:rPr lang="en-US" altLang="zh-CN" sz="1350" dirty="0" err="1">
                <a:solidFill>
                  <a:srgbClr val="BBB529"/>
                </a:solidFill>
              </a:rPr>
              <a:t>Autowired</a:t>
            </a:r>
            <a:br>
              <a:rPr lang="en-US" altLang="zh-CN" sz="1350" dirty="0">
                <a:solidFill>
                  <a:srgbClr val="BBB529"/>
                </a:solidFill>
              </a:rPr>
            </a:br>
            <a:r>
              <a:rPr lang="en-US" altLang="zh-CN" sz="1350" dirty="0">
                <a:solidFill>
                  <a:srgbClr val="BBB529"/>
                </a:solidFill>
              </a:rPr>
              <a:t>    </a:t>
            </a:r>
            <a:r>
              <a:rPr lang="en-US" altLang="zh-CN" sz="1350" dirty="0">
                <a:solidFill>
                  <a:srgbClr val="CC7832"/>
                </a:solidFill>
              </a:rPr>
              <a:t>private </a:t>
            </a:r>
            <a:r>
              <a:rPr lang="en-US" altLang="zh-CN" sz="1350" dirty="0" err="1"/>
              <a:t>PersonService</a:t>
            </a:r>
            <a:r>
              <a:rPr lang="en-US" altLang="zh-CN" sz="1350" dirty="0"/>
              <a:t> </a:t>
            </a:r>
            <a:r>
              <a:rPr lang="en-US" altLang="zh-CN" sz="1350" dirty="0" err="1">
                <a:solidFill>
                  <a:srgbClr val="9876AA"/>
                </a:solidFill>
              </a:rPr>
              <a:t>personService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>
                <a:solidFill>
                  <a:srgbClr val="BBB529"/>
                </a:solidFill>
              </a:rPr>
              <a:t>@</a:t>
            </a:r>
            <a:r>
              <a:rPr lang="en-US" altLang="zh-CN" sz="1350" dirty="0" err="1">
                <a:solidFill>
                  <a:srgbClr val="BBB529"/>
                </a:solidFill>
              </a:rPr>
              <a:t>GetMapping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D0D0FF"/>
                </a:solidFill>
              </a:rPr>
              <a:t>value </a:t>
            </a:r>
            <a:r>
              <a:rPr lang="en-US" altLang="zh-CN" sz="1350" dirty="0"/>
              <a:t>= </a:t>
            </a:r>
            <a:r>
              <a:rPr lang="en-US" altLang="zh-CN" sz="1350" dirty="0">
                <a:solidFill>
                  <a:srgbClr val="6A8759"/>
                </a:solidFill>
              </a:rPr>
              <a:t>"/</a:t>
            </a:r>
            <a:r>
              <a:rPr lang="en-US" altLang="zh-CN" sz="1350" dirty="0" err="1">
                <a:solidFill>
                  <a:srgbClr val="6A8759"/>
                </a:solidFill>
              </a:rPr>
              <a:t>findPerson</a:t>
            </a:r>
            <a:r>
              <a:rPr lang="en-US" altLang="zh-CN" sz="1350" dirty="0">
                <a:solidFill>
                  <a:srgbClr val="6A8759"/>
                </a:solidFill>
              </a:rPr>
              <a:t>/{id}"</a:t>
            </a:r>
            <a:r>
              <a:rPr lang="en-US" altLang="zh-CN" sz="1350" dirty="0"/>
              <a:t>)</a:t>
            </a:r>
            <a:br>
              <a:rPr lang="en-US" altLang="zh-CN" sz="1350" dirty="0"/>
            </a:br>
            <a:r>
              <a:rPr lang="en-US" altLang="zh-CN" sz="1350" dirty="0"/>
              <a:t>    </a:t>
            </a:r>
            <a:r>
              <a:rPr lang="en-US" altLang="zh-CN" sz="1350" dirty="0">
                <a:solidFill>
                  <a:srgbClr val="CC7832"/>
                </a:solidFill>
              </a:rPr>
              <a:t>public </a:t>
            </a:r>
            <a:r>
              <a:rPr lang="en-US" altLang="zh-CN" sz="1350" dirty="0"/>
              <a:t>Person </a:t>
            </a:r>
            <a:r>
              <a:rPr lang="en-US" altLang="zh-CN" sz="1350" dirty="0" err="1">
                <a:solidFill>
                  <a:srgbClr val="FFC66D"/>
                </a:solidFill>
              </a:rPr>
              <a:t>findPerson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BBB529"/>
                </a:solidFill>
              </a:rPr>
              <a:t>@</a:t>
            </a:r>
            <a:r>
              <a:rPr lang="en-US" altLang="zh-CN" sz="1350" dirty="0" err="1">
                <a:solidFill>
                  <a:srgbClr val="BBB529"/>
                </a:solidFill>
              </a:rPr>
              <a:t>PathVariable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6A8759"/>
                </a:solidFill>
              </a:rPr>
              <a:t>"id"</a:t>
            </a:r>
            <a:r>
              <a:rPr lang="en-US" altLang="zh-CN" sz="1350" dirty="0"/>
              <a:t>) Integer id) {</a:t>
            </a:r>
            <a:br>
              <a:rPr lang="en-US" altLang="zh-CN" sz="1350" dirty="0"/>
            </a:br>
            <a:r>
              <a:rPr lang="en-US" altLang="zh-CN" sz="1350" dirty="0"/>
              <a:t>        </a:t>
            </a:r>
            <a:r>
              <a:rPr lang="en-US" altLang="zh-CN" sz="1350" dirty="0" err="1"/>
              <a:t>System.</a:t>
            </a:r>
            <a:r>
              <a:rPr lang="en-US" altLang="zh-CN" sz="1350" i="1" dirty="0" err="1">
                <a:solidFill>
                  <a:srgbClr val="9876AA"/>
                </a:solidFill>
              </a:rPr>
              <a:t>out</a:t>
            </a:r>
            <a:r>
              <a:rPr lang="en-US" altLang="zh-CN" sz="1350" dirty="0" err="1"/>
              <a:t>.println</a:t>
            </a:r>
            <a:r>
              <a:rPr lang="en-US" altLang="zh-CN" sz="1350" dirty="0"/>
              <a:t>(</a:t>
            </a:r>
            <a:r>
              <a:rPr lang="en-US" altLang="zh-CN" sz="1350" dirty="0">
                <a:solidFill>
                  <a:srgbClr val="6A8759"/>
                </a:solidFill>
              </a:rPr>
              <a:t>"Searching Person: " </a:t>
            </a:r>
            <a:r>
              <a:rPr lang="en-US" altLang="zh-CN" sz="1350" dirty="0"/>
              <a:t>+ id)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    return </a:t>
            </a:r>
            <a:r>
              <a:rPr lang="en-US" altLang="zh-CN" sz="1350" dirty="0" err="1">
                <a:solidFill>
                  <a:srgbClr val="9876AA"/>
                </a:solidFill>
              </a:rPr>
              <a:t>personService</a:t>
            </a:r>
            <a:r>
              <a:rPr lang="en-US" altLang="zh-CN" sz="1350" dirty="0" err="1"/>
              <a:t>.findPersonById</a:t>
            </a:r>
            <a:r>
              <a:rPr lang="en-US" altLang="zh-CN" sz="1350" dirty="0"/>
              <a:t>(id)</a:t>
            </a:r>
            <a:r>
              <a:rPr lang="en-US" altLang="zh-CN" sz="1350" dirty="0">
                <a:solidFill>
                  <a:srgbClr val="CC7832"/>
                </a:solidFill>
              </a:rPr>
              <a:t>;</a:t>
            </a:r>
            <a:br>
              <a:rPr lang="en-US" altLang="zh-CN" sz="1350" dirty="0">
                <a:solidFill>
                  <a:srgbClr val="CC7832"/>
                </a:solidFill>
              </a:rPr>
            </a:br>
            <a:r>
              <a:rPr lang="en-US" altLang="zh-CN" sz="1350" dirty="0">
                <a:solidFill>
                  <a:srgbClr val="CC7832"/>
                </a:solidFill>
              </a:rPr>
              <a:t>    </a:t>
            </a:r>
            <a:r>
              <a:rPr lang="en-US" altLang="zh-CN" sz="1350" dirty="0"/>
              <a:t>}</a:t>
            </a:r>
            <a:br>
              <a:rPr lang="en-US" altLang="zh-CN" sz="1350" dirty="0"/>
            </a:br>
            <a:r>
              <a:rPr lang="en-US" altLang="zh-CN" sz="1350" dirty="0"/>
              <a:t>}</a:t>
            </a:r>
            <a:endParaRPr lang="zh-CN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2586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DA9DE-0B0C-4349-8948-9D6E7E2E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8FFC5-9778-AC40-8BD5-9A9F65E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8800D-6AC3-584B-A3BF-BEB3876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20AE0C-7C12-F641-ADE8-C1BF6A68ED51}"/>
              </a:ext>
            </a:extLst>
          </p:cNvPr>
          <p:cNvSpPr/>
          <p:nvPr/>
        </p:nvSpPr>
        <p:spPr>
          <a:xfrm>
            <a:off x="1439652" y="1248526"/>
            <a:ext cx="66967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E8BF6A"/>
                </a:solidFill>
              </a:rPr>
              <a:t>&lt;!DOCTYPE </a:t>
            </a:r>
            <a:r>
              <a:rPr lang="en-US" altLang="zh-CN" sz="1200" dirty="0">
                <a:solidFill>
                  <a:srgbClr val="BABABA"/>
                </a:solidFill>
              </a:rPr>
              <a:t>html</a:t>
            </a:r>
            <a:r>
              <a:rPr lang="en-US" altLang="zh-CN" sz="1200" dirty="0">
                <a:solidFill>
                  <a:srgbClr val="E8BF6A"/>
                </a:solidFill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&lt;html </a:t>
            </a:r>
            <a:r>
              <a:rPr lang="en-US" altLang="zh-CN" sz="1200" dirty="0" err="1">
                <a:solidFill>
                  <a:srgbClr val="BABABA"/>
                </a:solidFill>
              </a:rPr>
              <a:t>lang</a:t>
            </a:r>
            <a:r>
              <a:rPr lang="en-US" altLang="zh-CN" sz="1200" dirty="0">
                <a:solidFill>
                  <a:srgbClr val="A5C261"/>
                </a:solidFill>
              </a:rPr>
              <a:t>="</a:t>
            </a:r>
            <a:r>
              <a:rPr lang="en-US" altLang="zh-CN" sz="1200" dirty="0" err="1">
                <a:solidFill>
                  <a:srgbClr val="A5C261"/>
                </a:solidFill>
              </a:rPr>
              <a:t>en</a:t>
            </a:r>
            <a:r>
              <a:rPr lang="en-US" altLang="zh-CN" sz="1200" dirty="0">
                <a:solidFill>
                  <a:srgbClr val="A5C261"/>
                </a:solidFill>
              </a:rPr>
              <a:t>"</a:t>
            </a:r>
            <a:r>
              <a:rPr lang="en-US" altLang="zh-CN" sz="1200" dirty="0">
                <a:solidFill>
                  <a:srgbClr val="E8BF6A"/>
                </a:solidFill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&lt;head&gt;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    &lt;meta </a:t>
            </a:r>
            <a:r>
              <a:rPr lang="en-US" altLang="zh-CN" sz="1200" dirty="0">
                <a:solidFill>
                  <a:srgbClr val="BABABA"/>
                </a:solidFill>
              </a:rPr>
              <a:t>charset</a:t>
            </a:r>
            <a:r>
              <a:rPr lang="en-US" altLang="zh-CN" sz="1200" dirty="0">
                <a:solidFill>
                  <a:srgbClr val="A5C261"/>
                </a:solidFill>
              </a:rPr>
              <a:t>="UTF-8"</a:t>
            </a:r>
            <a:r>
              <a:rPr lang="en-US" altLang="zh-CN" sz="1200" dirty="0">
                <a:solidFill>
                  <a:srgbClr val="E8BF6A"/>
                </a:solidFill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    &lt;title&gt;</a:t>
            </a:r>
            <a:r>
              <a:rPr lang="en-US" altLang="zh-CN" sz="1200" dirty="0"/>
              <a:t>Mongo and MySQL</a:t>
            </a:r>
            <a:r>
              <a:rPr lang="en-US" altLang="zh-CN" sz="1200" dirty="0">
                <a:solidFill>
                  <a:srgbClr val="E8BF6A"/>
                </a:solidFill>
              </a:rPr>
              <a:t>&lt;/title&gt;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    &lt;script </a:t>
            </a:r>
            <a:r>
              <a:rPr lang="en-US" altLang="zh-CN" sz="1200" dirty="0" err="1">
                <a:solidFill>
                  <a:srgbClr val="BABABA"/>
                </a:solidFill>
              </a:rPr>
              <a:t>src</a:t>
            </a:r>
            <a:r>
              <a:rPr lang="en-US" altLang="zh-CN" sz="1200" dirty="0">
                <a:solidFill>
                  <a:srgbClr val="A5C261"/>
                </a:solidFill>
              </a:rPr>
              <a:t>="</a:t>
            </a:r>
            <a:r>
              <a:rPr lang="en-US" altLang="zh-CN" sz="1200" dirty="0" err="1">
                <a:solidFill>
                  <a:srgbClr val="A5C261"/>
                </a:solidFill>
              </a:rPr>
              <a:t>js</a:t>
            </a:r>
            <a:r>
              <a:rPr lang="en-US" altLang="zh-CN" sz="1200" dirty="0">
                <a:solidFill>
                  <a:srgbClr val="A5C261"/>
                </a:solidFill>
              </a:rPr>
              <a:t>/jquery-3.4.1.min.js"</a:t>
            </a:r>
            <a:r>
              <a:rPr lang="en-US" altLang="zh-CN" sz="1200" dirty="0">
                <a:solidFill>
                  <a:srgbClr val="E8BF6A"/>
                </a:solidFill>
              </a:rPr>
              <a:t>&gt;&lt;/script&gt;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    &lt;script&gt;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        </a:t>
            </a:r>
            <a:r>
              <a:rPr lang="en-US" altLang="zh-CN" sz="1200" dirty="0">
                <a:solidFill>
                  <a:srgbClr val="9876AA"/>
                </a:solidFill>
              </a:rPr>
              <a:t>$</a:t>
            </a:r>
            <a:r>
              <a:rPr lang="en-US" altLang="zh-CN" sz="1200" dirty="0"/>
              <a:t>(</a:t>
            </a:r>
            <a:r>
              <a:rPr lang="en-US" altLang="zh-CN" sz="1200" b="1" i="1" dirty="0">
                <a:solidFill>
                  <a:srgbClr val="9876AA"/>
                </a:solidFill>
              </a:rPr>
              <a:t>document</a:t>
            </a:r>
            <a:r>
              <a:rPr lang="en-US" altLang="zh-CN" sz="1200" dirty="0"/>
              <a:t>).</a:t>
            </a:r>
            <a:r>
              <a:rPr lang="en-US" altLang="zh-CN" sz="1200" dirty="0">
                <a:solidFill>
                  <a:srgbClr val="9876AA"/>
                </a:solidFill>
              </a:rPr>
              <a:t>ready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function </a:t>
            </a:r>
            <a:r>
              <a:rPr lang="en-US" altLang="zh-CN" sz="1200" dirty="0"/>
              <a:t>() {</a:t>
            </a:r>
            <a:br>
              <a:rPr lang="en-US" altLang="zh-CN" sz="1200" dirty="0"/>
            </a:br>
            <a:r>
              <a:rPr lang="en-US" altLang="zh-CN" sz="1200" dirty="0"/>
              <a:t>            </a:t>
            </a:r>
            <a:r>
              <a:rPr lang="en-US" altLang="zh-CN" sz="1200" dirty="0">
                <a:solidFill>
                  <a:srgbClr val="9876AA"/>
                </a:solidFill>
              </a:rPr>
              <a:t>$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"button"</a:t>
            </a:r>
            <a:r>
              <a:rPr lang="en-US" altLang="zh-CN" sz="1200" dirty="0"/>
              <a:t>).</a:t>
            </a:r>
            <a:r>
              <a:rPr lang="en-US" altLang="zh-CN" sz="1200" dirty="0">
                <a:solidFill>
                  <a:srgbClr val="FFC66D"/>
                </a:solidFill>
              </a:rPr>
              <a:t>on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"click"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CC7832"/>
                </a:solidFill>
              </a:rPr>
              <a:t>function </a:t>
            </a:r>
            <a:r>
              <a:rPr lang="en-US" altLang="zh-CN" sz="1200" dirty="0"/>
              <a:t>() {</a:t>
            </a:r>
            <a:br>
              <a:rPr lang="en-US" altLang="zh-CN" sz="1200" dirty="0"/>
            </a:br>
            <a:r>
              <a:rPr lang="en-US" altLang="zh-CN" sz="1200" dirty="0"/>
              <a:t>                </a:t>
            </a:r>
            <a:r>
              <a:rPr lang="en-US" altLang="zh-CN" sz="1200" dirty="0">
                <a:solidFill>
                  <a:srgbClr val="9876AA"/>
                </a:solidFill>
              </a:rPr>
              <a:t>$</a:t>
            </a:r>
            <a:r>
              <a:rPr lang="en-US" altLang="zh-CN" sz="1200" dirty="0"/>
              <a:t>.</a:t>
            </a:r>
            <a:r>
              <a:rPr lang="en-US" altLang="zh-CN" sz="1200" dirty="0">
                <a:solidFill>
                  <a:srgbClr val="FFC66D"/>
                </a:solidFill>
              </a:rPr>
              <a:t>get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 err="1">
                <a:solidFill>
                  <a:srgbClr val="6A8759"/>
                </a:solidFill>
              </a:rPr>
              <a:t>findPerson</a:t>
            </a:r>
            <a:r>
              <a:rPr lang="en-US" altLang="zh-CN" sz="1200" dirty="0">
                <a:solidFill>
                  <a:srgbClr val="6A8759"/>
                </a:solidFill>
              </a:rPr>
              <a:t>/"</a:t>
            </a:r>
            <a:r>
              <a:rPr lang="en-US" altLang="zh-CN" sz="1200" dirty="0"/>
              <a:t>+</a:t>
            </a:r>
            <a:r>
              <a:rPr lang="en-US" altLang="zh-CN" sz="1200" b="1" i="1" dirty="0" err="1">
                <a:solidFill>
                  <a:srgbClr val="9876AA"/>
                </a:solidFill>
              </a:rPr>
              <a:t>document</a:t>
            </a:r>
            <a:r>
              <a:rPr lang="en-US" altLang="zh-CN" sz="1200" dirty="0" err="1"/>
              <a:t>.</a:t>
            </a:r>
            <a:r>
              <a:rPr lang="en-US" altLang="zh-CN" sz="1200" dirty="0" err="1">
                <a:solidFill>
                  <a:srgbClr val="FFC66D"/>
                </a:solidFill>
              </a:rPr>
              <a:t>getElementById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"who"</a:t>
            </a:r>
            <a:r>
              <a:rPr lang="en-US" altLang="zh-CN" sz="1200" dirty="0"/>
              <a:t>).</a:t>
            </a:r>
            <a:r>
              <a:rPr lang="en-US" altLang="zh-CN" sz="1200" dirty="0">
                <a:solidFill>
                  <a:srgbClr val="9876AA"/>
                </a:solidFill>
              </a:rPr>
              <a:t>value</a:t>
            </a:r>
            <a:r>
              <a:rPr lang="en-US" altLang="zh-CN" sz="1200" dirty="0">
                <a:solidFill>
                  <a:srgbClr val="CC7832"/>
                </a:solidFill>
              </a:rPr>
              <a:t>, function </a:t>
            </a:r>
            <a:r>
              <a:rPr lang="en-US" altLang="zh-CN" sz="1200" dirty="0"/>
              <a:t>(data</a:t>
            </a:r>
            <a:r>
              <a:rPr lang="en-US" altLang="zh-CN" sz="1200" dirty="0">
                <a:solidFill>
                  <a:srgbClr val="CC7832"/>
                </a:solidFill>
              </a:rPr>
              <a:t>, </a:t>
            </a:r>
            <a:r>
              <a:rPr lang="en-US" altLang="zh-CN" sz="1200" dirty="0"/>
              <a:t>status) {</a:t>
            </a:r>
            <a:br>
              <a:rPr lang="en-US" altLang="zh-CN" sz="1200" dirty="0"/>
            </a:br>
            <a:r>
              <a:rPr lang="en-US" altLang="zh-CN" sz="1200" dirty="0"/>
              <a:t>                    </a:t>
            </a:r>
            <a:r>
              <a:rPr lang="en-US" altLang="zh-CN" sz="1200" b="1" i="1" dirty="0" err="1">
                <a:solidFill>
                  <a:srgbClr val="9876AA"/>
                </a:solidFill>
              </a:rPr>
              <a:t>document</a:t>
            </a:r>
            <a:r>
              <a:rPr lang="en-US" altLang="zh-CN" sz="1200" dirty="0" err="1"/>
              <a:t>.</a:t>
            </a:r>
            <a:r>
              <a:rPr lang="en-US" altLang="zh-CN" sz="1200" dirty="0" err="1">
                <a:solidFill>
                  <a:srgbClr val="FFC66D"/>
                </a:solidFill>
              </a:rPr>
              <a:t>getElementById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"name"</a:t>
            </a:r>
            <a:r>
              <a:rPr lang="en-US" altLang="zh-CN" sz="1200" dirty="0"/>
              <a:t>).</a:t>
            </a:r>
            <a:r>
              <a:rPr lang="en-US" altLang="zh-CN" sz="1200" dirty="0" err="1">
                <a:solidFill>
                  <a:srgbClr val="9876AA"/>
                </a:solidFill>
              </a:rPr>
              <a:t>innerHTML</a:t>
            </a:r>
            <a:r>
              <a:rPr lang="en-US" altLang="zh-CN" sz="1200" dirty="0">
                <a:solidFill>
                  <a:srgbClr val="9876AA"/>
                </a:solidFill>
              </a:rPr>
              <a:t> </a:t>
            </a:r>
            <a:r>
              <a:rPr lang="en-US" altLang="zh-CN" sz="1200" dirty="0"/>
              <a:t>= data[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 err="1">
                <a:solidFill>
                  <a:srgbClr val="6A8759"/>
                </a:solidFill>
              </a:rPr>
              <a:t>firstname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/>
              <a:t>] + </a:t>
            </a:r>
            <a:r>
              <a:rPr lang="en-US" altLang="zh-CN" sz="1200" dirty="0">
                <a:solidFill>
                  <a:srgbClr val="6A8759"/>
                </a:solidFill>
              </a:rPr>
              <a:t>" " </a:t>
            </a:r>
            <a:r>
              <a:rPr lang="en-US" altLang="zh-CN" sz="1200" dirty="0"/>
              <a:t>+ data[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 err="1">
                <a:solidFill>
                  <a:srgbClr val="6A8759"/>
                </a:solidFill>
              </a:rPr>
              <a:t>lastname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/>
              <a:t>]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        </a:t>
            </a:r>
            <a:r>
              <a:rPr lang="en-US" altLang="zh-CN" sz="1200" b="1" i="1" dirty="0" err="1">
                <a:solidFill>
                  <a:srgbClr val="9876AA"/>
                </a:solidFill>
              </a:rPr>
              <a:t>document</a:t>
            </a:r>
            <a:r>
              <a:rPr lang="en-US" altLang="zh-CN" sz="1200" dirty="0" err="1"/>
              <a:t>.</a:t>
            </a:r>
            <a:r>
              <a:rPr lang="en-US" altLang="zh-CN" sz="1200" dirty="0" err="1">
                <a:solidFill>
                  <a:srgbClr val="FFC66D"/>
                </a:solidFill>
              </a:rPr>
              <a:t>getElementById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"age"</a:t>
            </a:r>
            <a:r>
              <a:rPr lang="en-US" altLang="zh-CN" sz="1200" dirty="0"/>
              <a:t>).</a:t>
            </a:r>
            <a:r>
              <a:rPr lang="en-US" altLang="zh-CN" sz="1200" dirty="0" err="1">
                <a:solidFill>
                  <a:srgbClr val="9876AA"/>
                </a:solidFill>
              </a:rPr>
              <a:t>innerHTML</a:t>
            </a:r>
            <a:r>
              <a:rPr lang="en-US" altLang="zh-CN" sz="1200" dirty="0">
                <a:solidFill>
                  <a:srgbClr val="9876AA"/>
                </a:solidFill>
              </a:rPr>
              <a:t> </a:t>
            </a:r>
            <a:r>
              <a:rPr lang="en-US" altLang="zh-CN" sz="1200" dirty="0"/>
              <a:t>= data[</a:t>
            </a:r>
            <a:r>
              <a:rPr lang="en-US" altLang="zh-CN" sz="1200" dirty="0">
                <a:solidFill>
                  <a:srgbClr val="6A8759"/>
                </a:solidFill>
              </a:rPr>
              <a:t>"age"</a:t>
            </a:r>
            <a:r>
              <a:rPr lang="en-US" altLang="zh-CN" sz="1200" dirty="0"/>
              <a:t>]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        let </a:t>
            </a:r>
            <a:r>
              <a:rPr lang="en-US" altLang="zh-CN" sz="1200" dirty="0"/>
              <a:t>icon = </a:t>
            </a:r>
            <a:r>
              <a:rPr lang="en-US" altLang="zh-CN" sz="1200" b="1" i="1" dirty="0" err="1">
                <a:solidFill>
                  <a:srgbClr val="9876AA"/>
                </a:solidFill>
              </a:rPr>
              <a:t>document</a:t>
            </a:r>
            <a:r>
              <a:rPr lang="en-US" altLang="zh-CN" sz="1200" dirty="0" err="1"/>
              <a:t>.</a:t>
            </a:r>
            <a:r>
              <a:rPr lang="en-US" altLang="zh-CN" sz="1200" dirty="0" err="1">
                <a:solidFill>
                  <a:srgbClr val="FFC66D"/>
                </a:solidFill>
              </a:rPr>
              <a:t>getElementById</a:t>
            </a:r>
            <a:r>
              <a:rPr lang="en-US" altLang="zh-CN" sz="1200" dirty="0"/>
              <a:t>(</a:t>
            </a:r>
            <a:r>
              <a:rPr lang="en-US" altLang="zh-CN" sz="1200" dirty="0">
                <a:solidFill>
                  <a:srgbClr val="6A8759"/>
                </a:solidFill>
              </a:rPr>
              <a:t>"icon"</a:t>
            </a:r>
            <a:r>
              <a:rPr lang="en-US" altLang="zh-CN" sz="1200" dirty="0"/>
              <a:t>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        </a:t>
            </a:r>
            <a:r>
              <a:rPr lang="en-US" altLang="zh-CN" sz="1200" dirty="0" err="1"/>
              <a:t>icon.</a:t>
            </a:r>
            <a:r>
              <a:rPr lang="en-US" altLang="zh-CN" sz="1200" dirty="0" err="1">
                <a:solidFill>
                  <a:srgbClr val="9876AA"/>
                </a:solidFill>
              </a:rPr>
              <a:t>src</a:t>
            </a:r>
            <a:r>
              <a:rPr lang="en-US" altLang="zh-CN" sz="1200" dirty="0">
                <a:solidFill>
                  <a:srgbClr val="9876AA"/>
                </a:solidFill>
              </a:rPr>
              <a:t> </a:t>
            </a:r>
            <a:r>
              <a:rPr lang="en-US" altLang="zh-CN" sz="1200" dirty="0"/>
              <a:t>= data[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 err="1">
                <a:solidFill>
                  <a:srgbClr val="6A8759"/>
                </a:solidFill>
              </a:rPr>
              <a:t>personIcon</a:t>
            </a:r>
            <a:r>
              <a:rPr lang="en-US" altLang="zh-CN" sz="1200" dirty="0">
                <a:solidFill>
                  <a:srgbClr val="6A8759"/>
                </a:solidFill>
              </a:rPr>
              <a:t>"</a:t>
            </a:r>
            <a:r>
              <a:rPr lang="en-US" altLang="zh-CN" sz="1200" dirty="0"/>
              <a:t>][</a:t>
            </a:r>
            <a:r>
              <a:rPr lang="en-US" altLang="zh-CN" sz="1200" dirty="0">
                <a:solidFill>
                  <a:srgbClr val="6A8759"/>
                </a:solidFill>
              </a:rPr>
              <a:t>"iconBase64"</a:t>
            </a:r>
            <a:r>
              <a:rPr lang="en-US" altLang="zh-CN" sz="1200" dirty="0"/>
              <a:t>]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    </a:t>
            </a:r>
            <a:r>
              <a:rPr lang="en-US" altLang="zh-CN" sz="1200" dirty="0"/>
              <a:t>})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    </a:t>
            </a:r>
            <a:r>
              <a:rPr lang="en-US" altLang="zh-CN" sz="1200" dirty="0"/>
              <a:t>}))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    </a:t>
            </a:r>
            <a:r>
              <a:rPr lang="en-US" altLang="zh-CN" sz="1200" dirty="0"/>
              <a:t>})</a:t>
            </a:r>
            <a:r>
              <a:rPr lang="en-US" altLang="zh-CN" sz="1200" dirty="0">
                <a:solidFill>
                  <a:srgbClr val="CC7832"/>
                </a:solidFill>
              </a:rPr>
              <a:t>;</a:t>
            </a:r>
            <a:br>
              <a:rPr lang="en-US" altLang="zh-CN" sz="1200" dirty="0">
                <a:solidFill>
                  <a:srgbClr val="CC7832"/>
                </a:solidFill>
              </a:rPr>
            </a:br>
            <a:r>
              <a:rPr lang="en-US" altLang="zh-CN" sz="1200" dirty="0">
                <a:solidFill>
                  <a:srgbClr val="CC7832"/>
                </a:solidFill>
              </a:rPr>
              <a:t>    </a:t>
            </a:r>
            <a:r>
              <a:rPr lang="en-US" altLang="zh-CN" sz="1200" dirty="0">
                <a:solidFill>
                  <a:srgbClr val="E8BF6A"/>
                </a:solidFill>
              </a:rPr>
              <a:t>&lt;/script&gt;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&lt;/head&gt;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159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DA9DE-0B0C-4349-8948-9D6E7E2E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Sanguo</a:t>
            </a:r>
            <a:r>
              <a:rPr kumimoji="1" lang="zh-CN" altLang="en-US" dirty="0"/>
              <a:t> </a:t>
            </a:r>
            <a:r>
              <a:rPr kumimoji="1" lang="en-US" altLang="zh-CN" dirty="0"/>
              <a:t>App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8FFC5-9778-AC40-8BD5-9A9F65E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index.html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18800D-6AC3-584B-A3BF-BEB3876B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20AE0C-7C12-F641-ADE8-C1BF6A68ED51}"/>
              </a:ext>
            </a:extLst>
          </p:cNvPr>
          <p:cNvSpPr/>
          <p:nvPr/>
        </p:nvSpPr>
        <p:spPr>
          <a:xfrm>
            <a:off x="467544" y="1491630"/>
            <a:ext cx="4820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&lt;body&gt;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/>
              <a:t>Who do you want to get? </a:t>
            </a:r>
            <a:r>
              <a:rPr lang="en-US" altLang="zh-CN" sz="1200" dirty="0">
                <a:solidFill>
                  <a:srgbClr val="E8BF6A"/>
                </a:solidFill>
              </a:rPr>
              <a:t>&lt;input </a:t>
            </a:r>
            <a:r>
              <a:rPr lang="en-US" altLang="zh-CN" sz="1200" dirty="0">
                <a:solidFill>
                  <a:srgbClr val="BABABA"/>
                </a:solidFill>
              </a:rPr>
              <a:t>id</a:t>
            </a:r>
            <a:r>
              <a:rPr lang="en-US" altLang="zh-CN" sz="1200" dirty="0">
                <a:solidFill>
                  <a:srgbClr val="A5C261"/>
                </a:solidFill>
              </a:rPr>
              <a:t>=who </a:t>
            </a:r>
            <a:r>
              <a:rPr lang="en-US" altLang="zh-CN" sz="1200" dirty="0">
                <a:solidFill>
                  <a:srgbClr val="BABABA"/>
                </a:solidFill>
              </a:rPr>
              <a:t>type</a:t>
            </a:r>
            <a:r>
              <a:rPr lang="en-US" altLang="zh-CN" sz="1200" dirty="0">
                <a:solidFill>
                  <a:srgbClr val="A5C261"/>
                </a:solidFill>
              </a:rPr>
              <a:t>=text </a:t>
            </a:r>
            <a:r>
              <a:rPr lang="en-US" altLang="zh-CN" sz="1200" dirty="0">
                <a:solidFill>
                  <a:srgbClr val="BABABA"/>
                </a:solidFill>
              </a:rPr>
              <a:t>name</a:t>
            </a:r>
            <a:r>
              <a:rPr lang="en-US" altLang="zh-CN" sz="1200" dirty="0">
                <a:solidFill>
                  <a:srgbClr val="A5C261"/>
                </a:solidFill>
              </a:rPr>
              <a:t>=name </a:t>
            </a:r>
            <a:r>
              <a:rPr lang="en-US" altLang="zh-CN" sz="1200" dirty="0">
                <a:solidFill>
                  <a:srgbClr val="BABABA"/>
                </a:solidFill>
              </a:rPr>
              <a:t>size</a:t>
            </a:r>
            <a:r>
              <a:rPr lang="en-US" altLang="zh-CN" sz="1200" dirty="0">
                <a:solidFill>
                  <a:srgbClr val="A5C261"/>
                </a:solidFill>
              </a:rPr>
              <a:t>=20</a:t>
            </a:r>
            <a:r>
              <a:rPr lang="en-US" altLang="zh-CN" sz="1200" dirty="0">
                <a:solidFill>
                  <a:srgbClr val="E8BF6A"/>
                </a:solidFill>
              </a:rPr>
              <a:t>&gt;&lt;BR&gt;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&lt;button&gt;</a:t>
            </a:r>
            <a:r>
              <a:rPr lang="en-US" altLang="zh-CN" sz="1200" dirty="0"/>
              <a:t>OK</a:t>
            </a:r>
            <a:r>
              <a:rPr lang="en-US" altLang="zh-CN" sz="1200" dirty="0">
                <a:solidFill>
                  <a:srgbClr val="E8BF6A"/>
                </a:solidFill>
              </a:rPr>
              <a:t>&lt;/button&gt;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&lt;h1 </a:t>
            </a:r>
            <a:r>
              <a:rPr lang="en-US" altLang="zh-CN" sz="1200" dirty="0">
                <a:solidFill>
                  <a:srgbClr val="BABABA"/>
                </a:solidFill>
              </a:rPr>
              <a:t>id</a:t>
            </a:r>
            <a:r>
              <a:rPr lang="en-US" altLang="zh-CN" sz="1200" dirty="0">
                <a:solidFill>
                  <a:srgbClr val="A5C261"/>
                </a:solidFill>
              </a:rPr>
              <a:t>="name"</a:t>
            </a:r>
            <a:r>
              <a:rPr lang="en-US" altLang="zh-CN" sz="1200" dirty="0">
                <a:solidFill>
                  <a:srgbClr val="E8BF6A"/>
                </a:solidFill>
              </a:rPr>
              <a:t>&gt;&lt;/h1&gt;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&lt;h1 </a:t>
            </a:r>
            <a:r>
              <a:rPr lang="en-US" altLang="zh-CN" sz="1200" dirty="0">
                <a:solidFill>
                  <a:srgbClr val="BABABA"/>
                </a:solidFill>
              </a:rPr>
              <a:t>id</a:t>
            </a:r>
            <a:r>
              <a:rPr lang="en-US" altLang="zh-CN" sz="1200" dirty="0">
                <a:solidFill>
                  <a:srgbClr val="A5C261"/>
                </a:solidFill>
              </a:rPr>
              <a:t>="age"</a:t>
            </a:r>
            <a:r>
              <a:rPr lang="en-US" altLang="zh-CN" sz="1200" dirty="0">
                <a:solidFill>
                  <a:srgbClr val="E8BF6A"/>
                </a:solidFill>
              </a:rPr>
              <a:t>&gt;&lt;/h1&gt;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</a:t>
            </a:r>
            <a:r>
              <a:rPr lang="en-US" altLang="zh-CN" sz="1200" dirty="0" err="1">
                <a:solidFill>
                  <a:srgbClr val="E8BF6A"/>
                </a:solidFill>
              </a:rPr>
              <a:t>img</a:t>
            </a:r>
            <a:r>
              <a:rPr lang="en-US" altLang="zh-CN" sz="1200" dirty="0">
                <a:solidFill>
                  <a:srgbClr val="E8BF6A"/>
                </a:solidFill>
              </a:rPr>
              <a:t> </a:t>
            </a:r>
            <a:r>
              <a:rPr lang="en-US" altLang="zh-CN" sz="1200" dirty="0">
                <a:solidFill>
                  <a:srgbClr val="BABABA"/>
                </a:solidFill>
              </a:rPr>
              <a:t>id</a:t>
            </a:r>
            <a:r>
              <a:rPr lang="en-US" altLang="zh-CN" sz="1200" dirty="0">
                <a:solidFill>
                  <a:srgbClr val="A5C261"/>
                </a:solidFill>
              </a:rPr>
              <a:t>="icon"</a:t>
            </a:r>
            <a:r>
              <a:rPr lang="en-US" altLang="zh-CN" sz="1200" dirty="0">
                <a:solidFill>
                  <a:srgbClr val="E8BF6A"/>
                </a:solidFill>
              </a:rPr>
              <a:t>&gt;&lt;/</a:t>
            </a:r>
            <a:r>
              <a:rPr lang="en-US" altLang="zh-CN" sz="1200" dirty="0" err="1">
                <a:solidFill>
                  <a:srgbClr val="E8BF6A"/>
                </a:solidFill>
              </a:rPr>
              <a:t>img</a:t>
            </a:r>
            <a:r>
              <a:rPr lang="en-US" altLang="zh-CN" sz="1200" dirty="0">
                <a:solidFill>
                  <a:srgbClr val="E8BF6A"/>
                </a:solidFill>
              </a:rPr>
              <a:t>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&lt;/body&gt;</a:t>
            </a:r>
            <a:br>
              <a:rPr lang="en-US" altLang="zh-CN" sz="1200" dirty="0">
                <a:solidFill>
                  <a:srgbClr val="E8BF6A"/>
                </a:solidFill>
              </a:rPr>
            </a:br>
            <a:r>
              <a:rPr lang="en-US" altLang="zh-CN" sz="1200" dirty="0">
                <a:solidFill>
                  <a:srgbClr val="E8BF6A"/>
                </a:solidFill>
              </a:rPr>
              <a:t>&lt;/html&gt;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848FBD-5F9F-6FDE-7268-AF221E4C6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73" y="24324"/>
            <a:ext cx="21669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Normal index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When only a single key is used in the query, that key can be indexed to improve the query’s speed.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&gt; </a:t>
            </a:r>
            <a:r>
              <a:rPr lang="en-US" altLang="zh-CN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db.people.createIndex</a:t>
            </a: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({"username" : 1})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As a rule of thumb, you should create an index that contains all of the keys in your query.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&gt; </a:t>
            </a:r>
            <a:r>
              <a:rPr lang="en-US" altLang="zh-CN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db.people.find</a:t>
            </a: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({"date" : date1}).sort({"date" : 1, "username" : 1}</a:t>
            </a:r>
            <a:endParaRPr lang="en-US" altLang="zh-CN" dirty="0">
              <a:ea typeface="Tahoma" pitchFamily="34" charset="0"/>
              <a:cs typeface="Tahoma" pitchFamily="34" charset="0"/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&gt; </a:t>
            </a:r>
            <a:r>
              <a:rPr lang="en-US" altLang="zh-CN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db.createIndex</a:t>
            </a: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({"date" : 1, "username" : 1})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If you have more than one key, you need to start thinking about index direction.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&gt; </a:t>
            </a:r>
            <a:r>
              <a:rPr lang="en-US" altLang="zh-CN" dirty="0" err="1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db.createIndex</a:t>
            </a:r>
            <a:r>
              <a:rPr lang="en-US" altLang="zh-CN" dirty="0">
                <a:solidFill>
                  <a:schemeClr val="tx2"/>
                </a:solidFill>
                <a:ea typeface="Tahoma" pitchFamily="34" charset="0"/>
                <a:cs typeface="Tahoma" pitchFamily="34" charset="0"/>
              </a:rPr>
              <a:t>{"username" : 1, "age" : -1}.</a:t>
            </a:r>
            <a:endParaRPr lang="zh-CN" altLang="en-US" dirty="0">
              <a:solidFill>
                <a:schemeClr val="tx2"/>
              </a:solidFill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NoSQL DBMS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500" dirty="0" err="1">
                <a:solidFill>
                  <a:srgbClr val="FF0000"/>
                </a:solidFill>
              </a:rPr>
              <a:t>Bigtable</a:t>
            </a:r>
            <a:r>
              <a:rPr lang="en-US" altLang="zh-CN" sz="1500" dirty="0"/>
              <a:t>: A Distributed Storage System for Structured Data</a:t>
            </a:r>
          </a:p>
          <a:p>
            <a:pPr lvl="1"/>
            <a:r>
              <a:rPr lang="en-US" altLang="zh-CN" sz="1350" dirty="0"/>
              <a:t>ACM Transactions on Computer Systems, 2008, 26:1–26. </a:t>
            </a:r>
          </a:p>
          <a:p>
            <a:pPr lvl="1"/>
            <a:r>
              <a:rPr lang="en-US" altLang="zh-CN" sz="1350" dirty="0">
                <a:hlinkClick r:id="rId2"/>
              </a:rPr>
              <a:t>http://static.googleusercontent.com/external_content/untrusted_dlcp/research.google.com/zh-CN//archive/bigtable-osdi06.pdf</a:t>
            </a:r>
            <a:r>
              <a:rPr lang="en-US" altLang="zh-CN" sz="1350" dirty="0"/>
              <a:t> </a:t>
            </a:r>
          </a:p>
          <a:p>
            <a:r>
              <a:rPr lang="en-US" altLang="zh-CN" sz="1500" dirty="0">
                <a:solidFill>
                  <a:srgbClr val="FF0000"/>
                </a:solidFill>
              </a:rPr>
              <a:t>Dynamo</a:t>
            </a:r>
            <a:r>
              <a:rPr lang="en-US" altLang="zh-CN" sz="1500" dirty="0"/>
              <a:t>: amazon’s highly available key-value store</a:t>
            </a:r>
          </a:p>
          <a:p>
            <a:pPr lvl="1"/>
            <a:r>
              <a:rPr lang="en-US" altLang="zh-CN" sz="1350" dirty="0"/>
              <a:t>Symposium on Operating Systems Principles, 2007:205–220.</a:t>
            </a:r>
          </a:p>
          <a:p>
            <a:pPr lvl="1"/>
            <a:r>
              <a:rPr lang="en-US" altLang="zh-CN" sz="1350" dirty="0">
                <a:hlinkClick r:id="rId3"/>
              </a:rPr>
              <a:t>http://web.archive.org/web/20120129154946/http://s3.amazonaws.com/AllThingsDistributed/sosp/amazon-dynamo-sosp2007.pdf</a:t>
            </a:r>
            <a:r>
              <a:rPr lang="en-US" altLang="zh-CN" sz="1350" dirty="0"/>
              <a:t> </a:t>
            </a:r>
          </a:p>
          <a:p>
            <a:r>
              <a:rPr lang="en-US" altLang="zh-CN" sz="1500" dirty="0">
                <a:solidFill>
                  <a:srgbClr val="FF0000"/>
                </a:solidFill>
              </a:rPr>
              <a:t>Apache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Cassandra</a:t>
            </a:r>
          </a:p>
          <a:p>
            <a:pPr lvl="1"/>
            <a:r>
              <a:rPr lang="en-US" altLang="zh-CN" sz="1350" dirty="0">
                <a:hlinkClick r:id="rId4"/>
              </a:rPr>
              <a:t>http://cassandra.apache.org/</a:t>
            </a:r>
            <a:r>
              <a:rPr lang="en-US" altLang="zh-CN" sz="1350" dirty="0"/>
              <a:t> </a:t>
            </a:r>
          </a:p>
          <a:p>
            <a:r>
              <a:rPr lang="en-US" altLang="zh-CN" sz="1500" dirty="0">
                <a:solidFill>
                  <a:srgbClr val="FF0000"/>
                </a:solidFill>
              </a:rPr>
              <a:t>Apache CouchDB</a:t>
            </a:r>
          </a:p>
          <a:p>
            <a:pPr lvl="1"/>
            <a:r>
              <a:rPr lang="en-US" altLang="zh-CN" sz="1350" dirty="0">
                <a:hlinkClick r:id="rId5"/>
              </a:rPr>
              <a:t>http://couchdb.apache.org/</a:t>
            </a:r>
            <a:r>
              <a:rPr lang="en-US" altLang="zh-CN" sz="1350" dirty="0"/>
              <a:t> </a:t>
            </a:r>
          </a:p>
          <a:p>
            <a:r>
              <a:rPr lang="en-US" altLang="zh-CN" sz="1500" dirty="0">
                <a:solidFill>
                  <a:srgbClr val="FF0000"/>
                </a:solidFill>
              </a:rPr>
              <a:t>MongoDB</a:t>
            </a:r>
          </a:p>
          <a:p>
            <a:pPr lvl="1"/>
            <a:r>
              <a:rPr lang="en-US" altLang="zh-CN" sz="1350" dirty="0">
                <a:hlinkClick r:id="rId6"/>
              </a:rPr>
              <a:t>http://www.mongodb.com/</a:t>
            </a:r>
            <a:r>
              <a:rPr lang="en-US" altLang="zh-CN" sz="1350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388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Indexing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ea typeface="Tahoma" pitchFamily="34" charset="0"/>
                <a:cs typeface="Tahoma" pitchFamily="34" charset="0"/>
              </a:rPr>
              <a:t>Geospatial Indexing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finding the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nearest N things 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to a current location. </a:t>
            </a:r>
          </a:p>
          <a:p>
            <a:pPr lvl="1"/>
            <a:r>
              <a:rPr lang="en-US" altLang="zh-CN" dirty="0" err="1">
                <a:ea typeface="Tahoma" pitchFamily="34" charset="0"/>
                <a:cs typeface="Tahoma" pitchFamily="34" charset="0"/>
              </a:rPr>
              <a:t>MongoDB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provides a special type of index for coordinate plane queries, called a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geospatial index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.</a:t>
            </a:r>
          </a:p>
          <a:p>
            <a:pPr>
              <a:buNone/>
            </a:pPr>
            <a:endParaRPr lang="en-US" altLang="zh-CN" i="1" dirty="0">
              <a:ea typeface="Tahoma" pitchFamily="34" charset="0"/>
              <a:cs typeface="Tahoma" pitchFamily="34" charset="0"/>
            </a:endParaRPr>
          </a:p>
          <a:p>
            <a:r>
              <a:rPr lang="en-US" altLang="zh-CN" dirty="0" err="1">
                <a:ea typeface="Tahoma" pitchFamily="34" charset="0"/>
                <a:cs typeface="Tahoma" pitchFamily="34" charset="0"/>
              </a:rPr>
              <a:t>MongoDB’s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geospatial indexes assumes that 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whatever you’re indexing is a flat plane. </a:t>
            </a:r>
          </a:p>
          <a:p>
            <a:pPr lvl="1"/>
            <a:r>
              <a:rPr lang="en-US" altLang="zh-CN" dirty="0">
                <a:ea typeface="Tahoma" pitchFamily="34" charset="0"/>
                <a:cs typeface="Tahoma" pitchFamily="34" charset="0"/>
              </a:rPr>
              <a:t>This means that results aren’t perfect for spherical shapes, like the earth, especially near the poles.</a:t>
            </a:r>
            <a:endParaRPr lang="en-US" altLang="zh-CN" i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39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geospatial index can be created using the </a:t>
            </a:r>
            <a:r>
              <a:rPr lang="en-US" altLang="zh-CN" dirty="0" err="1">
                <a:solidFill>
                  <a:srgbClr val="FF0000"/>
                </a:solidFill>
              </a:rPr>
              <a:t>createIndex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function, but by passing "</a:t>
            </a:r>
            <a:r>
              <a:rPr lang="en-US" altLang="zh-CN" dirty="0">
                <a:solidFill>
                  <a:srgbClr val="FF0000"/>
                </a:solidFill>
              </a:rPr>
              <a:t>2d</a:t>
            </a:r>
            <a:r>
              <a:rPr lang="en-US" altLang="zh-CN" dirty="0"/>
              <a:t>" as a value instead of 1 or -1:</a:t>
            </a:r>
          </a:p>
          <a:p>
            <a:endParaRPr lang="en-US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To change the default precision, specify a bits value when you create the 2d index. You can specify a bits value between 1 and 32, inclusive.</a:t>
            </a:r>
            <a:endParaRPr lang="en-US" altLang="zh-CN" dirty="0"/>
          </a:p>
          <a:p>
            <a:pPr marL="300038" lvl="1" indent="0">
              <a:buNone/>
            </a:pPr>
            <a:endParaRPr lang="fr-FR" altLang="zh-CN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E396E3-AAB2-6F4E-D26F-007528257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917648"/>
              </p:ext>
            </p:extLst>
          </p:nvPr>
        </p:nvGraphicFramePr>
        <p:xfrm>
          <a:off x="467544" y="1851670"/>
          <a:ext cx="7000875" cy="1188720"/>
        </p:xfrm>
        <a:graphic>
          <a:graphicData uri="http://schemas.openxmlformats.org/drawingml/2006/table">
            <a:tbl>
              <a:tblPr/>
              <a:tblGrid>
                <a:gridCol w="7000875">
                  <a:extLst>
                    <a:ext uri="{9D8B030D-6E8A-4147-A177-3AD203B41FA5}">
                      <a16:colId xmlns:a16="http://schemas.microsoft.com/office/drawing/2014/main" val="16355486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db.&lt;collection&gt;.</a:t>
                      </a:r>
                      <a:r>
                        <a:rPr lang="en" b="1" dirty="0" err="1">
                          <a:solidFill>
                            <a:srgbClr val="016EE9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createIndex</a:t>
                      </a:r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207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 &lt;location field&gt;: "2d" },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951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{ bits: &lt;bit precision&gt; }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487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 marL="152400" marR="1524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075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19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CD1B4-7727-0A98-FB96-5AA0F524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29425-1614-1FF8-A512-686A7B7C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{"properties" : {"$near" : [ 100, 90 ], "$</a:t>
            </a:r>
            <a:r>
              <a:rPr kumimoji="1" lang="en" altLang="zh-CN" dirty="0" err="1"/>
              <a:t>maxDistance</a:t>
            </a:r>
            <a:r>
              <a:rPr kumimoji="1" lang="en" altLang="zh-CN" dirty="0"/>
              <a:t>" : 10}}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7D08BA-2107-9053-5696-A113817D1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8FCCE8-AABA-9035-0615-0A055E9E1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14353"/>
            <a:ext cx="1800200" cy="39426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E834C-4E14-4FCB-D722-33123777C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1182380"/>
            <a:ext cx="3864800" cy="17914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4B3456-6535-C409-4A89-F31393694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80" y="3177091"/>
            <a:ext cx="4104456" cy="19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AA80-E0E3-2619-DC01-87ACE9A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 – Spring Boot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3760-8AB3-DEA8-9483-E4491CCB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Personprops.java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780E-7778-777A-79AD-EEB7050B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49A5B3-60B3-A263-923C-110CDCB57233}"/>
              </a:ext>
            </a:extLst>
          </p:cNvPr>
          <p:cNvSpPr txBox="1"/>
          <p:nvPr/>
        </p:nvSpPr>
        <p:spPr>
          <a:xfrm>
            <a:off x="467544" y="1279730"/>
            <a:ext cx="66064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@Id</a:t>
            </a:r>
            <a:b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id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private int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Personprops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id,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id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id;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0C7CC1-FBB2-E1F3-CDED-79CB1A449BC9}"/>
              </a:ext>
            </a:extLst>
          </p:cNvPr>
          <p:cNvSpPr txBox="1"/>
          <p:nvPr/>
        </p:nvSpPr>
        <p:spPr>
          <a:xfrm>
            <a:off x="5151236" y="249853"/>
            <a:ext cx="373034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getFirstName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setFirstName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getLastName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setLastName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int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return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200" dirty="0" err="1">
                <a:solidFill>
                  <a:srgbClr val="00627A"/>
                </a:solidFill>
                <a:effectLst/>
                <a:latin typeface="JetBrains Mono"/>
              </a:rPr>
              <a:t>setProperties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[] properties)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33B3"/>
                </a:solidFill>
                <a:effectLst/>
                <a:latin typeface="JetBrains Mono"/>
              </a:rPr>
              <a:t>this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properties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properties;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0583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AA80-E0E3-2619-DC01-87ACE9A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 – Spring Boot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3760-8AB3-DEA8-9483-E4491CCB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PersonRepository.java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780E-7778-777A-79AD-EEB7050B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A644134-CFAA-F6BA-66DE-49C614E2C3A8}"/>
              </a:ext>
            </a:extLst>
          </p:cNvPr>
          <p:cNvSpPr txBox="1"/>
          <p:nvPr/>
        </p:nvSpPr>
        <p:spPr>
          <a:xfrm>
            <a:off x="971600" y="1563638"/>
            <a:ext cx="74437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interface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PersonRepository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extends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MongoRepository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 err="1">
                <a:solidFill>
                  <a:srgbClr val="00627A"/>
                </a:solidFill>
                <a:effectLst/>
                <a:latin typeface="JetBrains Mono"/>
              </a:rPr>
              <a:t>findByLastName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@Param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"name"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name);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 err="1">
                <a:solidFill>
                  <a:srgbClr val="00627A"/>
                </a:solidFill>
                <a:effectLst/>
                <a:latin typeface="JetBrains Mono"/>
              </a:rPr>
              <a:t>findByFirstName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@Param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"name"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name);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 err="1">
                <a:solidFill>
                  <a:srgbClr val="00627A"/>
                </a:solidFill>
                <a:effectLst/>
                <a:latin typeface="JetBrains Mono"/>
              </a:rPr>
              <a:t>findByPropertiesNear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Point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location,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Distance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distance);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@Query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(value=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"{ 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firstName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?0, 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lastName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?1}"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fields=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"{ 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firstName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1, '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lastName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1}"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 err="1">
                <a:solidFill>
                  <a:srgbClr val="00627A"/>
                </a:solidFill>
                <a:effectLst/>
                <a:latin typeface="JetBrains Mono"/>
              </a:rPr>
              <a:t>findByFirstNameAndLastName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firstname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lastname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9E880D"/>
                </a:solidFill>
                <a:effectLst/>
                <a:latin typeface="JetBrains Mono"/>
              </a:rPr>
              <a:t>@Query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(value=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"{'properties' : {'$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nearSphere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?0, '$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maxDistance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' : ?1}}"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 err="1">
                <a:solidFill>
                  <a:srgbClr val="00627A"/>
                </a:solidFill>
                <a:effectLst/>
                <a:latin typeface="JetBrains Mono"/>
              </a:rPr>
              <a:t>findByPropertiesRange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Point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location,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double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distance);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963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AA80-E0E3-2619-DC01-87ACE9A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 – Spring Boot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3760-8AB3-DEA8-9483-E4491CCB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Application.java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780E-7778-777A-79AD-EEB7050B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DE657C-5BF8-5DC1-A924-66ADF2A34BDF}"/>
              </a:ext>
            </a:extLst>
          </p:cNvPr>
          <p:cNvSpPr txBox="1"/>
          <p:nvPr/>
        </p:nvSpPr>
        <p:spPr>
          <a:xfrm>
            <a:off x="683568" y="1324793"/>
            <a:ext cx="703852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lang="en" altLang="zh-CN" sz="1200" dirty="0" err="1">
                <a:solidFill>
                  <a:srgbClr val="9E880D"/>
                </a:solidFill>
                <a:effectLst/>
                <a:latin typeface="JetBrains Mono"/>
              </a:rPr>
              <a:t>SpringBootApplication</a:t>
            </a:r>
            <a:b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Se335315GeospatialindexApplication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implements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CommandLineRunner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@</a:t>
            </a:r>
            <a:r>
              <a:rPr lang="en" altLang="zh-CN" sz="1200" dirty="0" err="1">
                <a:solidFill>
                  <a:srgbClr val="9E880D"/>
                </a:solidFill>
                <a:effectLst/>
                <a:latin typeface="JetBrains Mono"/>
              </a:rPr>
              <a:t>Autowired</a:t>
            </a:r>
            <a:b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private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PersonRepository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200" dirty="0">
                <a:solidFill>
                  <a:srgbClr val="871094"/>
                </a:solidFill>
                <a:effectLst/>
                <a:latin typeface="JetBrains Mono"/>
              </a:rPr>
              <a:t>repository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</a:p>
          <a:p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@Override</a:t>
            </a:r>
            <a:b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9E880D"/>
                </a:solidFill>
                <a:effectLst/>
                <a:latin typeface="JetBrains Mono"/>
              </a:rPr>
              <a:t>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public void </a:t>
            </a:r>
            <a:r>
              <a:rPr lang="en" altLang="zh-CN" sz="1200" dirty="0">
                <a:solidFill>
                  <a:srgbClr val="00627A"/>
                </a:solidFill>
                <a:effectLst/>
                <a:latin typeface="JetBrains Mono"/>
              </a:rPr>
              <a:t>run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... 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throws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Exception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// fetch all persons</a:t>
            </a: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"Persons found with 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JetBrains Mono"/>
              </a:rPr>
              <a:t>findAll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():"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"-------------------------------"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Point point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Point(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90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Distance distance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Distance(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Metrics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KILOMETERS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person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.findByPropertiesNear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point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       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()[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]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()[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] 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endParaRPr lang="en" altLang="zh-CN" sz="1200" dirty="0">
              <a:solidFill>
                <a:srgbClr val="080808"/>
              </a:solidFill>
              <a:effectLst/>
              <a:latin typeface="JetBrains Mono"/>
            </a:endParaRPr>
          </a:p>
        </p:txBody>
      </p:sp>
    </p:spTree>
    <p:extLst>
      <p:ext uri="{BB962C8B-B14F-4D97-AF65-F5344CB8AC3E}">
        <p14:creationId xmlns:p14="http://schemas.microsoft.com/office/powerpoint/2010/main" val="169190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AA80-E0E3-2619-DC01-87ACE9A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 – Spring Boot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3760-8AB3-DEA8-9483-E4491CCB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Application.java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780E-7778-777A-79AD-EEB7050B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DE657C-5BF8-5DC1-A924-66ADF2A34BDF}"/>
              </a:ext>
            </a:extLst>
          </p:cNvPr>
          <p:cNvSpPr txBox="1"/>
          <p:nvPr/>
        </p:nvSpPr>
        <p:spPr>
          <a:xfrm>
            <a:off x="395536" y="1275606"/>
            <a:ext cx="703852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// fetch an individual person</a:t>
            </a: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"Persons found with 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JetBrains Mono"/>
              </a:rPr>
              <a:t>findByFirstNameAndLastName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('Bei', 'Liu'):"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"--------------------------------"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person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.findByFirstNameAndLastName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JetBrains Mono"/>
              </a:rPr>
              <a:t>Bei"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JetBrains Mono"/>
              </a:rPr>
              <a:t>"Liu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// fetch an individual person</a:t>
            </a:r>
            <a:b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2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"Persons found with </a:t>
            </a:r>
            <a:r>
              <a:rPr lang="en" altLang="zh-CN" sz="1200" dirty="0" err="1">
                <a:solidFill>
                  <a:srgbClr val="067D17"/>
                </a:solidFill>
                <a:effectLst/>
                <a:latin typeface="JetBrains Mono"/>
              </a:rPr>
              <a:t>findByPropertiesRange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():"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"--------------------------------"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point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Point(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100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90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double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dis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500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2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Personprops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 person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" altLang="zh-CN" sz="1200" dirty="0" err="1">
                <a:solidFill>
                  <a:srgbClr val="871094"/>
                </a:solidFill>
                <a:effectLst/>
                <a:latin typeface="JetBrains Mono"/>
              </a:rPr>
              <a:t>repository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.findByPropertiesRange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point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JetBrains Mono"/>
              </a:rPr>
              <a:t>dis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)) {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2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.getFirstName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.getLastName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           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()[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] + </a:t>
            </a:r>
            <a:r>
              <a:rPr lang="en" altLang="zh-CN" sz="1200" dirty="0">
                <a:solidFill>
                  <a:srgbClr val="067D17"/>
                </a:solidFill>
                <a:effectLst/>
                <a:latin typeface="JetBrains Mono"/>
              </a:rPr>
              <a:t>" " 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200" dirty="0" err="1">
                <a:solidFill>
                  <a:srgbClr val="000000"/>
                </a:solidFill>
                <a:effectLst/>
                <a:latin typeface="JetBrains Mono"/>
              </a:rPr>
              <a:t>person</a:t>
            </a:r>
            <a:r>
              <a:rPr lang="en" altLang="zh-CN" sz="1200" dirty="0" err="1">
                <a:solidFill>
                  <a:srgbClr val="080808"/>
                </a:solidFill>
                <a:effectLst/>
                <a:latin typeface="JetBrains Mono"/>
              </a:rPr>
              <a:t>.getProperties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()[</a:t>
            </a:r>
            <a:r>
              <a:rPr lang="en" altLang="zh-CN" sz="12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]);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2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65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DAA80-E0E3-2619-DC01-87ACE9A0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Geospatial Index – Spring Boot Project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3F3760-8AB3-DEA8-9483-E4491CCB0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6780E-7778-777A-79AD-EEB7050B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79A0E9-8436-DB8D-C9A6-C144582CD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60" y="1284971"/>
            <a:ext cx="3996680" cy="22849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C8E06B-0784-7682-E63F-C854BADA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958138"/>
            <a:ext cx="7772400" cy="6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0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MySQL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CREATE TABLE IF NOT EXISTS `mobiles` (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 `id` </a:t>
            </a:r>
            <a:r>
              <a:rPr lang="en-US" altLang="zh-CN" dirty="0" err="1">
                <a:solidFill>
                  <a:schemeClr val="tx2"/>
                </a:solidFill>
              </a:rPr>
              <a:t>int</a:t>
            </a:r>
            <a:r>
              <a:rPr lang="en-US" altLang="zh-CN" dirty="0">
                <a:solidFill>
                  <a:schemeClr val="tx2"/>
                </a:solidFill>
              </a:rPr>
              <a:t>(10) unsigned NOT NULL AUTO_INCREMENT,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`name` VARCHAR(100) NOT NULL,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`brand` VARCHAR(100) NOT NULL, PRIMARY KEY (`id`) );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CREATE TABLE IF NOT EXISTS `</a:t>
            </a:r>
            <a:r>
              <a:rPr lang="en-US" altLang="zh-CN" dirty="0" err="1">
                <a:solidFill>
                  <a:schemeClr val="tx2"/>
                </a:solidFill>
              </a:rPr>
              <a:t>mobile_params</a:t>
            </a:r>
            <a:r>
              <a:rPr lang="en-US" altLang="zh-CN" dirty="0">
                <a:solidFill>
                  <a:schemeClr val="tx2"/>
                </a:solidFill>
              </a:rPr>
              <a:t>` (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 `id` </a:t>
            </a:r>
            <a:r>
              <a:rPr lang="en-US" altLang="zh-CN" dirty="0" err="1">
                <a:solidFill>
                  <a:schemeClr val="tx2"/>
                </a:solidFill>
              </a:rPr>
              <a:t>int</a:t>
            </a:r>
            <a:r>
              <a:rPr lang="en-US" altLang="zh-CN" dirty="0">
                <a:solidFill>
                  <a:schemeClr val="tx2"/>
                </a:solidFill>
              </a:rPr>
              <a:t>(10) unsigned NOT NULL AUTO_INCREMENT,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`</a:t>
            </a:r>
            <a:r>
              <a:rPr lang="en-US" altLang="zh-CN" dirty="0" err="1">
                <a:solidFill>
                  <a:schemeClr val="tx2"/>
                </a:solidFill>
              </a:rPr>
              <a:t>mobile_id</a:t>
            </a:r>
            <a:r>
              <a:rPr lang="en-US" altLang="zh-CN" dirty="0">
                <a:solidFill>
                  <a:schemeClr val="tx2"/>
                </a:solidFill>
              </a:rPr>
              <a:t>` </a:t>
            </a:r>
            <a:r>
              <a:rPr lang="en-US" altLang="zh-CN" dirty="0" err="1">
                <a:solidFill>
                  <a:schemeClr val="tx2"/>
                </a:solidFill>
              </a:rPr>
              <a:t>int</a:t>
            </a:r>
            <a:r>
              <a:rPr lang="en-US" altLang="zh-CN" dirty="0">
                <a:solidFill>
                  <a:schemeClr val="tx2"/>
                </a:solidFill>
              </a:rPr>
              <a:t>(10) unsigned NOT NULL,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`name` </a:t>
            </a:r>
            <a:r>
              <a:rPr lang="en-US" altLang="zh-CN" dirty="0" err="1">
                <a:solidFill>
                  <a:schemeClr val="tx2"/>
                </a:solidFill>
              </a:rPr>
              <a:t>varchar</a:t>
            </a:r>
            <a:r>
              <a:rPr lang="en-US" altLang="zh-CN" dirty="0">
                <a:solidFill>
                  <a:schemeClr val="tx2"/>
                </a:solidFill>
              </a:rPr>
              <a:t>(100) NOT NULL,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`value` </a:t>
            </a:r>
            <a:r>
              <a:rPr lang="en-US" altLang="zh-CN" dirty="0" err="1">
                <a:solidFill>
                  <a:schemeClr val="tx2"/>
                </a:solidFill>
              </a:rPr>
              <a:t>varchar</a:t>
            </a:r>
            <a:r>
              <a:rPr lang="en-US" altLang="zh-CN" dirty="0">
                <a:solidFill>
                  <a:schemeClr val="tx2"/>
                </a:solidFill>
              </a:rPr>
              <a:t>(100) NOT NULL, PRIMARY KEY (`id`) );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85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INSERT INTO `mobiles` (`id`, `name`, `brand`) VALUES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(1, 'iPhone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 err="1">
                <a:solidFill>
                  <a:schemeClr val="tx2"/>
                </a:solidFill>
              </a:rPr>
              <a:t>Xs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Max', 'Apple'),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(2, 'S10' , 'Samsung'); 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INSERT INTO `</a:t>
            </a:r>
            <a:r>
              <a:rPr lang="en-US" altLang="zh-CN" dirty="0" err="1">
                <a:solidFill>
                  <a:schemeClr val="tx2"/>
                </a:solidFill>
              </a:rPr>
              <a:t>mobile_params</a:t>
            </a:r>
            <a:r>
              <a:rPr lang="en-US" altLang="zh-CN" dirty="0">
                <a:solidFill>
                  <a:schemeClr val="tx2"/>
                </a:solidFill>
              </a:rPr>
              <a:t>` (`id`, `</a:t>
            </a:r>
            <a:r>
              <a:rPr lang="en-US" altLang="zh-CN" dirty="0" err="1">
                <a:solidFill>
                  <a:schemeClr val="tx2"/>
                </a:solidFill>
              </a:rPr>
              <a:t>mobile_id</a:t>
            </a:r>
            <a:r>
              <a:rPr lang="en-US" altLang="zh-CN" dirty="0">
                <a:solidFill>
                  <a:schemeClr val="tx2"/>
                </a:solidFill>
              </a:rPr>
              <a:t>`, `name`, `value`) VALUES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(1, 1, 'Standby time', '200'),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(2, 1, 'Screen', 'OLED'),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(3, 1, 'Quality', 'SSS'),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(4, 2, 'Standby time', '300'),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(5, 2, 'Screen', 'Curve'),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(6, 2, ‘Price', 'Attractive');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453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Mongo DB is a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document-oriented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database.</a:t>
            </a:r>
            <a:endParaRPr lang="en-US" altLang="zh-CN" sz="1050" dirty="0">
              <a:ea typeface="Tahoma" pitchFamily="34" charset="0"/>
              <a:cs typeface="Tahoma" pitchFamily="34" charset="0"/>
            </a:endParaRPr>
          </a:p>
          <a:p>
            <a:endParaRPr lang="zh-CN" altLang="en-US" dirty="0"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361853-C1C2-F615-0AB3-128257B4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82" y="1831182"/>
            <a:ext cx="4161242" cy="266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576931-7763-0198-5D27-0DCE53EA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831182"/>
            <a:ext cx="4534272" cy="26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7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MySQL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SELECT * FROM `</a:t>
            </a:r>
            <a:r>
              <a:rPr lang="en-US" altLang="zh-CN" dirty="0" err="1">
                <a:solidFill>
                  <a:schemeClr val="tx2"/>
                </a:solidFill>
              </a:rPr>
              <a:t>mobile_params</a:t>
            </a:r>
            <a:r>
              <a:rPr lang="en-US" altLang="zh-CN" dirty="0">
                <a:solidFill>
                  <a:schemeClr val="tx2"/>
                </a:solidFill>
              </a:rPr>
              <a:t>`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WHERE name = 'Standby time ' AND value &gt; 100;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SELECT * FROM `</a:t>
            </a:r>
            <a:r>
              <a:rPr lang="en-US" altLang="zh-CN" dirty="0" err="1">
                <a:solidFill>
                  <a:schemeClr val="tx2"/>
                </a:solidFill>
              </a:rPr>
              <a:t>mobile_params</a:t>
            </a:r>
            <a:r>
              <a:rPr lang="en-US" altLang="zh-CN" dirty="0">
                <a:solidFill>
                  <a:schemeClr val="tx2"/>
                </a:solidFill>
              </a:rPr>
              <a:t>`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WHERE name = 'Screen' AND value = 'OLED';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/>
              <a:t>The intersection of above two queries is </a:t>
            </a:r>
            <a:r>
              <a:rPr lang="en-US" altLang="zh-CN" dirty="0">
                <a:solidFill>
                  <a:srgbClr val="FF0000"/>
                </a:solidFill>
              </a:rPr>
              <a:t>MOBILE_IDS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SELECT * FROM `mobiles` WHERE </a:t>
            </a:r>
            <a:r>
              <a:rPr lang="en-US" altLang="zh-CN" dirty="0" err="1">
                <a:solidFill>
                  <a:schemeClr val="tx2"/>
                </a:solidFill>
              </a:rPr>
              <a:t>mobile_id</a:t>
            </a:r>
            <a:r>
              <a:rPr lang="en-US" altLang="zh-CN" dirty="0">
                <a:solidFill>
                  <a:schemeClr val="tx2"/>
                </a:solidFill>
              </a:rPr>
              <a:t> IN (MOBILE_IDS)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99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MongoDB</a:t>
            </a:r>
            <a:endParaRPr lang="en-US" altLang="zh-CN" dirty="0"/>
          </a:p>
          <a:p>
            <a:pPr marL="342900" lvl="1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db.mobiles.createIndex</a:t>
            </a:r>
            <a:r>
              <a:rPr lang="en-US" altLang="zh-CN" dirty="0">
                <a:solidFill>
                  <a:schemeClr val="tx2"/>
                </a:solidFill>
              </a:rPr>
              <a:t>({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"params.name": 1,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"</a:t>
            </a:r>
            <a:r>
              <a:rPr lang="en-US" altLang="zh-CN" dirty="0" err="1">
                <a:solidFill>
                  <a:schemeClr val="tx2"/>
                </a:solidFill>
              </a:rPr>
              <a:t>params.value</a:t>
            </a:r>
            <a:r>
              <a:rPr lang="en-US" altLang="zh-CN" dirty="0">
                <a:solidFill>
                  <a:schemeClr val="tx2"/>
                </a:solidFill>
              </a:rPr>
              <a:t>": 1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});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db. </a:t>
            </a:r>
            <a:r>
              <a:rPr lang="en-US" altLang="zh-CN" dirty="0" err="1">
                <a:solidFill>
                  <a:schemeClr val="tx2"/>
                </a:solidFill>
              </a:rPr>
              <a:t>mobiles.insertOne</a:t>
            </a:r>
            <a:r>
              <a:rPr lang="en-US" altLang="zh-CN" dirty="0">
                <a:solidFill>
                  <a:schemeClr val="tx2"/>
                </a:solidFill>
              </a:rPr>
              <a:t>({ 	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name: "iPhone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 err="1">
                <a:solidFill>
                  <a:schemeClr val="tx2"/>
                </a:solidFill>
              </a:rPr>
              <a:t>Xs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Max",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brand: "Apple",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params: [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{name: "Standby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time", value : 200},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{name: "Screen", value : "OLED"},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	{name: "Quality", value  : "SSS"}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]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 }); 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088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MongoDB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db. </a:t>
            </a:r>
            <a:r>
              <a:rPr lang="en-US" altLang="zh-CN" dirty="0" err="1">
                <a:solidFill>
                  <a:schemeClr val="tx2"/>
                </a:solidFill>
              </a:rPr>
              <a:t>mobiles.insertOne</a:t>
            </a:r>
            <a:r>
              <a:rPr lang="en-US" altLang="zh-CN" dirty="0">
                <a:solidFill>
                  <a:schemeClr val="tx2"/>
                </a:solidFill>
              </a:rPr>
              <a:t>({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name: " S10",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brand: "Samsung ",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params: [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{name: "Standby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time", value : 300},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{name: "Screen", value : "Curve"},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		{name: "Price", value  : "Attractive"}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]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 });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870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 of </a:t>
            </a:r>
            <a:r>
              <a:rPr lang="en-US" altLang="zh-CN" dirty="0" err="1"/>
              <a:t>MongoDB</a:t>
            </a:r>
            <a:r>
              <a:rPr lang="en-US" altLang="zh-CN" dirty="0"/>
              <a:t> App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err="1"/>
              <a:t>MongoDB</a:t>
            </a:r>
            <a:endParaRPr lang="en-US" altLang="zh-CN" dirty="0"/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db.mobiles.find</a:t>
            </a:r>
            <a:r>
              <a:rPr lang="en-US" altLang="zh-CN" dirty="0">
                <a:solidFill>
                  <a:schemeClr val="tx2"/>
                </a:solidFill>
              </a:rPr>
              <a:t>({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"</a:t>
            </a:r>
            <a:r>
              <a:rPr lang="en-US" altLang="zh-CN" dirty="0" err="1">
                <a:solidFill>
                  <a:schemeClr val="tx2"/>
                </a:solidFill>
              </a:rPr>
              <a:t>params</a:t>
            </a:r>
            <a:r>
              <a:rPr lang="en-US" altLang="zh-CN" dirty="0">
                <a:solidFill>
                  <a:schemeClr val="tx2"/>
                </a:solidFill>
              </a:rPr>
              <a:t>": 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       $all: [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{$</a:t>
            </a:r>
            <a:r>
              <a:rPr lang="en-US" altLang="zh-CN" dirty="0" err="1">
                <a:solidFill>
                  <a:schemeClr val="tx2"/>
                </a:solidFill>
              </a:rPr>
              <a:t>elemMatch</a:t>
            </a:r>
            <a:r>
              <a:rPr lang="en-US" altLang="zh-CN" dirty="0">
                <a:solidFill>
                  <a:schemeClr val="tx2"/>
                </a:solidFill>
              </a:rPr>
              <a:t>: {"name": "Standby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time", "value": {$</a:t>
            </a:r>
            <a:r>
              <a:rPr lang="en-US" altLang="zh-CN" dirty="0" err="1">
                <a:solidFill>
                  <a:schemeClr val="tx2"/>
                </a:solidFill>
              </a:rPr>
              <a:t>gt</a:t>
            </a:r>
            <a:r>
              <a:rPr lang="en-US" altLang="zh-CN" dirty="0">
                <a:solidFill>
                  <a:schemeClr val="tx2"/>
                </a:solidFill>
              </a:rPr>
              <a:t>: 100}}},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{$</a:t>
            </a:r>
            <a:r>
              <a:rPr lang="en-US" altLang="zh-CN" dirty="0" err="1">
                <a:solidFill>
                  <a:schemeClr val="tx2"/>
                </a:solidFill>
              </a:rPr>
              <a:t>elemMatch</a:t>
            </a:r>
            <a:r>
              <a:rPr lang="en-US" altLang="zh-CN" dirty="0">
                <a:solidFill>
                  <a:schemeClr val="tx2"/>
                </a:solidFill>
              </a:rPr>
              <a:t>: {"name": "Screen", "value": "OLED"}}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       ]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}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});</a:t>
            </a:r>
          </a:p>
          <a:p>
            <a:pPr marL="342900" lvl="1" indent="0">
              <a:buNone/>
            </a:pPr>
            <a:endParaRPr lang="en-US" altLang="zh-CN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r>
              <a:rPr lang="en-US" altLang="zh-CN" dirty="0" err="1">
                <a:solidFill>
                  <a:schemeClr val="tx2"/>
                </a:solidFill>
              </a:rPr>
              <a:t>db.mobiles.find</a:t>
            </a:r>
            <a:r>
              <a:rPr lang="en-US" altLang="zh-CN" dirty="0">
                <a:solidFill>
                  <a:schemeClr val="tx2"/>
                </a:solidFill>
              </a:rPr>
              <a:t>({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"params": {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       $all: [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{$</a:t>
            </a:r>
            <a:r>
              <a:rPr lang="en-US" altLang="zh-CN" dirty="0" err="1">
                <a:solidFill>
                  <a:schemeClr val="tx2"/>
                </a:solidFill>
              </a:rPr>
              <a:t>elemMatch</a:t>
            </a:r>
            <a:r>
              <a:rPr lang="en-US" altLang="zh-CN" dirty="0">
                <a:solidFill>
                  <a:schemeClr val="tx2"/>
                </a:solidFill>
              </a:rPr>
              <a:t>: {"name": "Standby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altLang="zh-CN" dirty="0">
                <a:solidFill>
                  <a:schemeClr val="tx2"/>
                </a:solidFill>
              </a:rPr>
              <a:t>time", "value": {$</a:t>
            </a:r>
            <a:r>
              <a:rPr lang="en-US" altLang="zh-CN" dirty="0" err="1">
                <a:solidFill>
                  <a:schemeClr val="tx2"/>
                </a:solidFill>
              </a:rPr>
              <a:t>gt</a:t>
            </a:r>
            <a:r>
              <a:rPr lang="en-US" altLang="zh-CN" dirty="0">
                <a:solidFill>
                  <a:schemeClr val="tx2"/>
                </a:solidFill>
              </a:rPr>
              <a:t>: 100}}},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	{$</a:t>
            </a:r>
            <a:r>
              <a:rPr lang="en-US" altLang="zh-CN" dirty="0" err="1">
                <a:solidFill>
                  <a:schemeClr val="tx2"/>
                </a:solidFill>
              </a:rPr>
              <a:t>elemMatch</a:t>
            </a:r>
            <a:r>
              <a:rPr lang="en-US" altLang="zh-CN" dirty="0">
                <a:solidFill>
                  <a:schemeClr val="tx2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</a:rPr>
              <a:t>{"name": "Price", "value": "Attractive"}</a:t>
            </a:r>
            <a:r>
              <a:rPr lang="en-US" altLang="zh-CN" dirty="0">
                <a:solidFill>
                  <a:schemeClr val="tx2"/>
                </a:solidFill>
              </a:rPr>
              <a:t>}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               ]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	} </a:t>
            </a:r>
          </a:p>
          <a:p>
            <a:pPr marL="342900" lvl="1" indent="0">
              <a:buNone/>
            </a:pPr>
            <a:r>
              <a:rPr lang="en-US" altLang="zh-CN" dirty="0">
                <a:solidFill>
                  <a:schemeClr val="tx2"/>
                </a:solidFill>
              </a:rPr>
              <a:t>});</a:t>
            </a:r>
            <a:endParaRPr lang="zh-CN" altLang="en-US" dirty="0">
              <a:solidFill>
                <a:schemeClr val="tx2"/>
              </a:solidFill>
            </a:endParaRPr>
          </a:p>
          <a:p>
            <a:pPr marL="342900" lvl="1" indent="0">
              <a:buNone/>
            </a:pP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040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MongoDB</a:t>
            </a:r>
            <a:r>
              <a:rPr lang="zh-CN" altLang="en-US" dirty="0"/>
              <a:t> </a:t>
            </a:r>
            <a:r>
              <a:rPr lang="en-US" altLang="zh-CN" dirty="0"/>
              <a:t>Manual</a:t>
            </a:r>
          </a:p>
          <a:p>
            <a:pPr lvl="1"/>
            <a:r>
              <a:rPr lang="en-US" altLang="zh-CN" dirty="0">
                <a:hlinkClick r:id="rId2"/>
              </a:rPr>
              <a:t>https://www.mongodb.com/docs/manual/</a:t>
            </a:r>
            <a:endParaRPr lang="en-US" altLang="zh-CN" dirty="0"/>
          </a:p>
          <a:p>
            <a:r>
              <a:rPr lang="en-US" altLang="zh-CN" dirty="0"/>
              <a:t>MongoDB Compass</a:t>
            </a:r>
          </a:p>
          <a:p>
            <a:pPr lvl="1"/>
            <a:r>
              <a:rPr lang="en" altLang="zh-CN" dirty="0">
                <a:hlinkClick r:id="rId3"/>
              </a:rPr>
              <a:t>https://www.mongodb.com/docs/compass/current/</a:t>
            </a:r>
            <a:endParaRPr lang="en" altLang="zh-CN" dirty="0"/>
          </a:p>
          <a:p>
            <a:r>
              <a:rPr lang="en" altLang="zh-CN" dirty="0"/>
              <a:t>Accessing Data with MongoDB</a:t>
            </a:r>
          </a:p>
          <a:p>
            <a:pPr lvl="1"/>
            <a:r>
              <a:rPr lang="en-US" altLang="zh-CN" dirty="0">
                <a:hlinkClick r:id="rId4"/>
              </a:rPr>
              <a:t>https://spring.io/guides/gs/accessing-data-mongodb/</a:t>
            </a:r>
            <a:r>
              <a:rPr lang="zh-CN" altLang="en-US" dirty="0"/>
              <a:t> 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39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5" name="文本占位符 4"/>
          <p:cNvSpPr txBox="1">
            <a:spLocks/>
          </p:cNvSpPr>
          <p:nvPr/>
        </p:nvSpPr>
        <p:spPr>
          <a:xfrm>
            <a:off x="1677725" y="1086446"/>
            <a:ext cx="5829300" cy="8108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 baseline="0">
                <a:solidFill>
                  <a:schemeClr val="tx1"/>
                </a:solidFill>
                <a:latin typeface="Cambria" pitchFamily="18" charset="0"/>
                <a:ea typeface="新宋体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开发技术</a:t>
            </a:r>
            <a:endParaRPr lang="en-US" altLang="zh-CN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  <a:p>
            <a:pPr>
              <a:defRPr/>
            </a:pP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Web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Application</a:t>
            </a:r>
            <a:r>
              <a:rPr lang="zh-CN" altLang="en-US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 </a:t>
            </a:r>
            <a:r>
              <a:rPr lang="en-US" altLang="zh-CN" sz="2100" b="1" dirty="0">
                <a:solidFill>
                  <a:schemeClr val="bg1"/>
                </a:solidFill>
                <a:latin typeface="Vijaya" pitchFamily="34" charset="0"/>
                <a:cs typeface="Vijaya" pitchFamily="34" charset="0"/>
              </a:rPr>
              <a:t>Development</a:t>
            </a:r>
            <a:endParaRPr lang="zh-CN" altLang="en-US" sz="2100" b="1" dirty="0">
              <a:solidFill>
                <a:schemeClr val="bg1"/>
              </a:solidFill>
              <a:latin typeface="Vijaya" pitchFamily="34" charset="0"/>
              <a:cs typeface="Vijay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MongoDB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MongoDB (from "</a:t>
            </a:r>
            <a:r>
              <a:rPr lang="en-US" altLang="zh-CN" dirty="0">
                <a:solidFill>
                  <a:srgbClr val="FF0000"/>
                </a:solidFill>
              </a:rPr>
              <a:t>hu</a:t>
            </a:r>
            <a:r>
              <a:rPr lang="en-US" altLang="zh-CN" sz="2100" b="1" dirty="0">
                <a:solidFill>
                  <a:srgbClr val="FF0000"/>
                </a:solidFill>
              </a:rPr>
              <a:t>mongo</a:t>
            </a:r>
            <a:r>
              <a:rPr lang="en-US" altLang="zh-CN" dirty="0">
                <a:solidFill>
                  <a:srgbClr val="FF0000"/>
                </a:solidFill>
              </a:rPr>
              <a:t>us</a:t>
            </a:r>
            <a:r>
              <a:rPr lang="en-US" altLang="zh-CN" dirty="0"/>
              <a:t>") is an open source document database, and the leading NoSQL database. Written in C++, </a:t>
            </a:r>
            <a:r>
              <a:rPr lang="en-US" altLang="zh-CN" dirty="0" err="1"/>
              <a:t>MongoDB</a:t>
            </a:r>
            <a:r>
              <a:rPr lang="en-US" altLang="zh-CN" dirty="0"/>
              <a:t> features:</a:t>
            </a:r>
          </a:p>
          <a:p>
            <a:pPr lvl="1"/>
            <a:r>
              <a:rPr lang="en-US" altLang="zh-CN" dirty="0"/>
              <a:t>Document-Oriented Storage </a:t>
            </a:r>
          </a:p>
          <a:p>
            <a:pPr lvl="1"/>
            <a:r>
              <a:rPr lang="en-US" altLang="zh-CN" dirty="0"/>
              <a:t>Full Index Support </a:t>
            </a:r>
          </a:p>
          <a:p>
            <a:pPr lvl="1"/>
            <a:r>
              <a:rPr lang="en-US" altLang="zh-CN" dirty="0"/>
              <a:t>Replication &amp; High Availability</a:t>
            </a:r>
          </a:p>
          <a:p>
            <a:pPr lvl="1"/>
            <a:r>
              <a:rPr lang="en-US" altLang="zh-CN" dirty="0"/>
              <a:t>Auto-</a:t>
            </a:r>
            <a:r>
              <a:rPr lang="en-US" altLang="zh-CN" dirty="0" err="1"/>
              <a:t>Sharding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Querying</a:t>
            </a:r>
          </a:p>
          <a:p>
            <a:pPr lvl="1"/>
            <a:r>
              <a:rPr lang="en-US" altLang="zh-CN" dirty="0"/>
              <a:t>Fast In-Place Updates</a:t>
            </a:r>
          </a:p>
          <a:p>
            <a:pPr lvl="1"/>
            <a:r>
              <a:rPr lang="en-US" altLang="zh-CN" dirty="0"/>
              <a:t>Map/Reduce</a:t>
            </a:r>
          </a:p>
          <a:p>
            <a:pPr lvl="1"/>
            <a:r>
              <a:rPr lang="en-US" altLang="zh-CN" dirty="0" err="1"/>
              <a:t>GridFS</a:t>
            </a:r>
            <a:endParaRPr lang="en-US" altLang="zh-CN" dirty="0"/>
          </a:p>
          <a:p>
            <a:pPr lvl="1"/>
            <a:r>
              <a:rPr lang="en-US" altLang="zh-CN" dirty="0"/>
              <a:t>Commercial Support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4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concept of MongoDB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A 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document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is the basic unit  of data for </a:t>
            </a:r>
            <a:r>
              <a:rPr lang="en-US" altLang="zh-CN" dirty="0" err="1">
                <a:ea typeface="Tahoma" pitchFamily="34" charset="0"/>
                <a:cs typeface="Tahoma" pitchFamily="34" charset="0"/>
              </a:rPr>
              <a:t>MongoDB</a:t>
            </a:r>
            <a:endParaRPr lang="en-US" altLang="zh-CN" dirty="0">
              <a:ea typeface="Tahoma" pitchFamily="34" charset="0"/>
              <a:cs typeface="Tahoma" pitchFamily="34" charset="0"/>
            </a:endParaRPr>
          </a:p>
          <a:p>
            <a:pPr>
              <a:buNone/>
            </a:pPr>
            <a:endParaRPr lang="en-US" altLang="zh-CN" sz="1050" dirty="0">
              <a:ea typeface="Tahoma" pitchFamily="34" charset="0"/>
              <a:cs typeface="Tahoma" pitchFamily="34" charset="0"/>
            </a:endParaRPr>
          </a:p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A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collection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can be thought of as the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schema-free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 equivalent of a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table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, the documents in the same collection could have different shapes or types.</a:t>
            </a:r>
          </a:p>
          <a:p>
            <a:pPr>
              <a:buNone/>
            </a:pPr>
            <a:endParaRPr lang="en-US" altLang="zh-CN" sz="1050" dirty="0">
              <a:ea typeface="Tahoma" pitchFamily="34" charset="0"/>
              <a:cs typeface="Tahoma" pitchFamily="34" charset="0"/>
            </a:endParaRPr>
          </a:p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Every document has a special key “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_id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”, it is unique across the document’s collection</a:t>
            </a:r>
          </a:p>
          <a:p>
            <a:pPr>
              <a:buNone/>
            </a:pPr>
            <a:endParaRPr lang="en-US" altLang="zh-CN" sz="1050" dirty="0">
              <a:ea typeface="Tahoma" pitchFamily="34" charset="0"/>
              <a:cs typeface="Tahoma" pitchFamily="34" charset="0"/>
            </a:endParaRPr>
          </a:p>
          <a:p>
            <a:r>
              <a:rPr lang="en-US" altLang="zh-CN" dirty="0">
                <a:ea typeface="Tahoma" pitchFamily="34" charset="0"/>
                <a:cs typeface="Tahoma" pitchFamily="34" charset="0"/>
              </a:rPr>
              <a:t>Mongo DB </a:t>
            </a:r>
            <a:r>
              <a:rPr lang="en-US" altLang="zh-CN" dirty="0">
                <a:solidFill>
                  <a:srgbClr val="FF0000"/>
                </a:solidFill>
                <a:ea typeface="Tahoma" pitchFamily="34" charset="0"/>
                <a:cs typeface="Tahoma" pitchFamily="34" charset="0"/>
              </a:rPr>
              <a:t>groups collections into database </a:t>
            </a:r>
            <a:r>
              <a:rPr lang="en-US" altLang="zh-CN" dirty="0">
                <a:ea typeface="Tahoma" pitchFamily="34" charset="0"/>
                <a:cs typeface="Tahoma" pitchFamily="34" charset="0"/>
              </a:rPr>
              <a:t>and each database has its own permission and be stored in separate disks</a:t>
            </a:r>
          </a:p>
          <a:p>
            <a:endParaRPr lang="zh-CN" altLang="en-US" dirty="0">
              <a:cs typeface="Tahoma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A32EC-376D-4D6B-AD56-363C86217FFE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11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31140</TotalTime>
  <Words>7541</Words>
  <Application>Microsoft Macintosh PowerPoint</Application>
  <PresentationFormat>全屏显示(16:9)</PresentationFormat>
  <Paragraphs>810</Paragraphs>
  <Slides>75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8" baseType="lpstr">
      <vt:lpstr>DengXian</vt:lpstr>
      <vt:lpstr>微软雅黑</vt:lpstr>
      <vt:lpstr>Euclid Circular A</vt:lpstr>
      <vt:lpstr>JetBrains Mono</vt:lpstr>
      <vt:lpstr>Arial</vt:lpstr>
      <vt:lpstr>Calibri</vt:lpstr>
      <vt:lpstr>Cambria</vt:lpstr>
      <vt:lpstr>Courier New</vt:lpstr>
      <vt:lpstr>Source Code Pro</vt:lpstr>
      <vt:lpstr>Tahoma</vt:lpstr>
      <vt:lpstr>Times New Roman</vt:lpstr>
      <vt:lpstr>Vijaya</vt:lpstr>
      <vt:lpstr>Office 主题​​</vt:lpstr>
      <vt:lpstr>Architecture of Enterprise Applications 15 NoSQL &amp; MongoDB </vt:lpstr>
      <vt:lpstr>Contents and Objectives</vt:lpstr>
      <vt:lpstr>Big Data！</vt:lpstr>
      <vt:lpstr>Big Data</vt:lpstr>
      <vt:lpstr>NoSQL DBMS</vt:lpstr>
      <vt:lpstr>NoSQL DBMS</vt:lpstr>
      <vt:lpstr>MongoDB</vt:lpstr>
      <vt:lpstr>MongoDB</vt:lpstr>
      <vt:lpstr>Basic concept of MongoDB</vt:lpstr>
      <vt:lpstr>Document</vt:lpstr>
      <vt:lpstr>Document</vt:lpstr>
      <vt:lpstr>Document</vt:lpstr>
      <vt:lpstr>Collection</vt:lpstr>
      <vt:lpstr>Collection</vt:lpstr>
      <vt:lpstr>Collection</vt:lpstr>
      <vt:lpstr>Database</vt:lpstr>
      <vt:lpstr>Install MongoDB Community Edition</vt:lpstr>
      <vt:lpstr>Install MongoDB Community Edition</vt:lpstr>
      <vt:lpstr>Connect to a Local Deployment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Perform CRUD Operations</vt:lpstr>
      <vt:lpstr>Run Aggregation Pipelines</vt:lpstr>
      <vt:lpstr>Run Aggregation Pipelines</vt:lpstr>
      <vt:lpstr>Run Aggregation Pipelines</vt:lpstr>
      <vt:lpstr>Run Aggregation Pipelines</vt:lpstr>
      <vt:lpstr>Run Aggregation Pipelines</vt:lpstr>
      <vt:lpstr>Run Aggregation Pipelines</vt:lpstr>
      <vt:lpstr>MongoDB Compass</vt:lpstr>
      <vt:lpstr>Accessing Data with MongoDB</vt:lpstr>
      <vt:lpstr>Spring with MongoDB</vt:lpstr>
      <vt:lpstr>Spring with MongoDB</vt:lpstr>
      <vt:lpstr>Spring with MongoDB</vt:lpstr>
      <vt:lpstr>Spring with MongoDB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Sanguo App</vt:lpstr>
      <vt:lpstr>Indexing</vt:lpstr>
      <vt:lpstr>Indexing</vt:lpstr>
      <vt:lpstr>Geospatial Index</vt:lpstr>
      <vt:lpstr>Geospatial Index</vt:lpstr>
      <vt:lpstr>Geospatial Index – Spring Boot Project</vt:lpstr>
      <vt:lpstr>Geospatial Index – Spring Boot Project</vt:lpstr>
      <vt:lpstr>Geospatial Index – Spring Boot Project</vt:lpstr>
      <vt:lpstr>Geospatial Index – Spring Boot Project</vt:lpstr>
      <vt:lpstr>Geospatial Index – Spring Boot Project</vt:lpstr>
      <vt:lpstr>An Example of MongoDB App</vt:lpstr>
      <vt:lpstr>An Example of MongoDB App</vt:lpstr>
      <vt:lpstr>An Example of MongoDB App</vt:lpstr>
      <vt:lpstr>An Example of MongoDB App</vt:lpstr>
      <vt:lpstr>An Example of MongoDB App</vt:lpstr>
      <vt:lpstr>An Example of MongoDB App</vt:lpstr>
      <vt:lpstr>Reference 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1770</cp:revision>
  <dcterms:created xsi:type="dcterms:W3CDTF">2011-12-13T14:18:46Z</dcterms:created>
  <dcterms:modified xsi:type="dcterms:W3CDTF">2023-10-22T02:11:48Z</dcterms:modified>
</cp:coreProperties>
</file>